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3" r:id="rId7"/>
    <p:sldId id="264" r:id="rId8"/>
    <p:sldId id="265" r:id="rId9"/>
    <p:sldId id="266" r:id="rId10"/>
    <p:sldId id="280" r:id="rId11"/>
    <p:sldId id="278" r:id="rId12"/>
    <p:sldId id="270" r:id="rId13"/>
    <p:sldId id="271" r:id="rId14"/>
    <p:sldId id="272" r:id="rId15"/>
    <p:sldId id="274" r:id="rId16"/>
    <p:sldId id="273" r:id="rId17"/>
    <p:sldId id="275" r:id="rId18"/>
    <p:sldId id="276" r:id="rId19"/>
    <p:sldId id="277"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8" r:id="rId37"/>
    <p:sldId id="299" r:id="rId38"/>
    <p:sldId id="303" r:id="rId39"/>
    <p:sldId id="300" r:id="rId40"/>
    <p:sldId id="304" r:id="rId41"/>
    <p:sldId id="302" r:id="rId42"/>
    <p:sldId id="305" r:id="rId43"/>
    <p:sldId id="306" r:id="rId44"/>
    <p:sldId id="307" r:id="rId45"/>
    <p:sldId id="30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55" autoAdjust="0"/>
    <p:restoredTop sz="93299" autoAdjust="0"/>
  </p:normalViewPr>
  <p:slideViewPr>
    <p:cSldViewPr snapToGrid="0">
      <p:cViewPr>
        <p:scale>
          <a:sx n="66" d="100"/>
          <a:sy n="66" d="100"/>
        </p:scale>
        <p:origin x="3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73597E3-FD45-400B-A1AF-FAF14A65D1B9}" type="datetimeFigureOut">
              <a:rPr lang="es-ES" smtClean="0"/>
              <a:t>07/05/2018</a:t>
            </a:fld>
            <a:endParaRPr lang="es-ES"/>
          </a:p>
        </p:txBody>
      </p:sp>
      <p:sp>
        <p:nvSpPr>
          <p:cNvPr id="5" name="Footer Placeholder 4"/>
          <p:cNvSpPr>
            <a:spLocks noGrp="1"/>
          </p:cNvSpPr>
          <p:nvPr>
            <p:ph type="ftr" sz="quarter" idx="11"/>
          </p:nvPr>
        </p:nvSpPr>
        <p:spPr>
          <a:xfrm>
            <a:off x="5332412" y="5883275"/>
            <a:ext cx="4324044" cy="365125"/>
          </a:xfrm>
        </p:spPr>
        <p:txBody>
          <a:bodyPr/>
          <a:lstStyle/>
          <a:p>
            <a:endParaRPr lang="es-ES"/>
          </a:p>
        </p:txBody>
      </p:sp>
      <p:sp>
        <p:nvSpPr>
          <p:cNvPr id="6" name="Slide Number Placeholder 5"/>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3223901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E73597E3-FD45-400B-A1AF-FAF14A65D1B9}" type="datetimeFigureOut">
              <a:rPr lang="es-ES" smtClean="0"/>
              <a:t>07/05/2018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212116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E73597E3-FD45-400B-A1AF-FAF14A65D1B9}" type="datetimeFigureOut">
              <a:rPr lang="es-ES" smtClean="0"/>
              <a:t>07/05/2018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3032414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E73597E3-FD45-400B-A1AF-FAF14A65D1B9}" type="datetimeFigureOut">
              <a:rPr lang="es-ES" smtClean="0"/>
              <a:t>07/05/2018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3374976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E73597E3-FD45-400B-A1AF-FAF14A65D1B9}" type="datetimeFigureOut">
              <a:rPr lang="es-ES" smtClean="0"/>
              <a:t>07/05/2018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1037291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E73597E3-FD45-400B-A1AF-FAF14A65D1B9}" type="datetimeFigureOut">
              <a:rPr lang="es-ES" smtClean="0"/>
              <a:t>07/05/2018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4018988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E73597E3-FD45-400B-A1AF-FAF14A65D1B9}" type="datetimeFigureOut">
              <a:rPr lang="es-ES" smtClean="0"/>
              <a:t>07/05/2018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324682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73597E3-FD45-400B-A1AF-FAF14A65D1B9}" type="datetimeFigureOut">
              <a:rPr lang="es-ES" smtClean="0"/>
              <a:t>07/05/2018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1609770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73597E3-FD45-400B-A1AF-FAF14A65D1B9}" type="datetimeFigureOut">
              <a:rPr lang="es-ES" smtClean="0"/>
              <a:t>07/05/2018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918752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73597E3-FD45-400B-A1AF-FAF14A65D1B9}" type="datetimeFigureOut">
              <a:rPr lang="es-ES" smtClean="0"/>
              <a:t>07/05/2018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10951856" y="5867131"/>
            <a:ext cx="551167" cy="365125"/>
          </a:xfrm>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40311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E73597E3-FD45-400B-A1AF-FAF14A65D1B9}" type="datetimeFigureOut">
              <a:rPr lang="es-ES" smtClean="0"/>
              <a:t>07/05/2018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1615681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73597E3-FD45-400B-A1AF-FAF14A65D1B9}" type="datetimeFigureOut">
              <a:rPr lang="es-ES" smtClean="0"/>
              <a:t>07/05/2018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2437256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73597E3-FD45-400B-A1AF-FAF14A65D1B9}" type="datetimeFigureOut">
              <a:rPr lang="es-ES" smtClean="0"/>
              <a:t>07/05/2018</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367537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73597E3-FD45-400B-A1AF-FAF14A65D1B9}" type="datetimeFigureOut">
              <a:rPr lang="es-ES" smtClean="0"/>
              <a:t>07/05/2018</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3252869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597E3-FD45-400B-A1AF-FAF14A65D1B9}" type="datetimeFigureOut">
              <a:rPr lang="es-ES" smtClean="0"/>
              <a:t>07/05/2018</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83044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E73597E3-FD45-400B-A1AF-FAF14A65D1B9}" type="datetimeFigureOut">
              <a:rPr lang="es-ES" smtClean="0"/>
              <a:t>07/05/2018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3524664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E73597E3-FD45-400B-A1AF-FAF14A65D1B9}" type="datetimeFigureOut">
              <a:rPr lang="es-ES" smtClean="0"/>
              <a:t>07/05/2018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8345E6E-68F7-4B03-8699-F6331F222A16}" type="slidenum">
              <a:rPr lang="es-ES" smtClean="0"/>
              <a:t>‹Nº›</a:t>
            </a:fld>
            <a:endParaRPr lang="es-ES"/>
          </a:p>
        </p:txBody>
      </p:sp>
    </p:spTree>
    <p:extLst>
      <p:ext uri="{BB962C8B-B14F-4D97-AF65-F5344CB8AC3E}">
        <p14:creationId xmlns:p14="http://schemas.microsoft.com/office/powerpoint/2010/main" val="323039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3597E3-FD45-400B-A1AF-FAF14A65D1B9}" type="datetimeFigureOut">
              <a:rPr lang="es-ES" smtClean="0"/>
              <a:t>07/05/2018</a:t>
            </a:fld>
            <a:endParaRPr lang="es-E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8345E6E-68F7-4B03-8699-F6331F222A16}" type="slidenum">
              <a:rPr lang="es-ES" smtClean="0"/>
              <a:t>‹Nº›</a:t>
            </a:fld>
            <a:endParaRPr lang="es-ES"/>
          </a:p>
        </p:txBody>
      </p:sp>
    </p:spTree>
    <p:extLst>
      <p:ext uri="{BB962C8B-B14F-4D97-AF65-F5344CB8AC3E}">
        <p14:creationId xmlns:p14="http://schemas.microsoft.com/office/powerpoint/2010/main" val="229010540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58348C3-6249-4952-AA86-C63DB35EA9F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E6174AD-DBB0-43E6-98C2-738DB3A1524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38" name="Freeform 6">
              <a:extLst>
                <a:ext uri="{FF2B5EF4-FFF2-40B4-BE49-F238E27FC236}">
                  <a16:creationId xmlns:a16="http://schemas.microsoft.com/office/drawing/2014/main" id="{50A59800-3661-4778-9D8A-F816C85C41D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9" name="Freeform 7">
              <a:extLst>
                <a:ext uri="{FF2B5EF4-FFF2-40B4-BE49-F238E27FC236}">
                  <a16:creationId xmlns:a16="http://schemas.microsoft.com/office/drawing/2014/main" id="{7A810977-C816-4698-B7E7-0E6BDED794A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0" name="Freeform 9">
              <a:extLst>
                <a:ext uri="{FF2B5EF4-FFF2-40B4-BE49-F238E27FC236}">
                  <a16:creationId xmlns:a16="http://schemas.microsoft.com/office/drawing/2014/main" id="{181E4B1B-2437-4A14-8927-817FC7AED67F}"/>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1" name="Freeform 10">
              <a:extLst>
                <a:ext uri="{FF2B5EF4-FFF2-40B4-BE49-F238E27FC236}">
                  <a16:creationId xmlns:a16="http://schemas.microsoft.com/office/drawing/2014/main" id="{3F98AD26-9FF7-44EA-B876-9C857F8ED970}"/>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2" name="Freeform 11">
              <a:extLst>
                <a:ext uri="{FF2B5EF4-FFF2-40B4-BE49-F238E27FC236}">
                  <a16:creationId xmlns:a16="http://schemas.microsoft.com/office/drawing/2014/main" id="{32EBB12A-A9CE-446F-9462-15DAC0D0FA52}"/>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3" name="Freeform 12">
              <a:extLst>
                <a:ext uri="{FF2B5EF4-FFF2-40B4-BE49-F238E27FC236}">
                  <a16:creationId xmlns:a16="http://schemas.microsoft.com/office/drawing/2014/main" id="{85925599-F99B-48E5-A384-76136C0818B7}"/>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Imagen 4" descr="Imagen que contiene imágenes prediseñadas&#10;&#10;Descripción generada con confianza muy alta">
            <a:extLst>
              <a:ext uri="{FF2B5EF4-FFF2-40B4-BE49-F238E27FC236}">
                <a16:creationId xmlns:a16="http://schemas.microsoft.com/office/drawing/2014/main" id="{BDE05942-D394-4C03-A2BC-2174AA7A54A6}"/>
              </a:ext>
            </a:extLst>
          </p:cNvPr>
          <p:cNvPicPr>
            <a:picLocks noChangeAspect="1"/>
          </p:cNvPicPr>
          <p:nvPr/>
        </p:nvPicPr>
        <p:blipFill rotWithShape="1">
          <a:blip r:embed="rId3">
            <a:extLst>
              <a:ext uri="{28A0092B-C50C-407E-A947-70E740481C1C}">
                <a14:useLocalDpi xmlns:a14="http://schemas.microsoft.com/office/drawing/2010/main" val="0"/>
              </a:ext>
            </a:extLst>
          </a:blip>
          <a:srcRect l="13166"/>
          <a:stretch/>
        </p:blipFill>
        <p:spPr>
          <a:xfrm>
            <a:off x="20" y="10"/>
            <a:ext cx="5448280"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
        <p:nvSpPr>
          <p:cNvPr id="2" name="Título 1">
            <a:extLst>
              <a:ext uri="{FF2B5EF4-FFF2-40B4-BE49-F238E27FC236}">
                <a16:creationId xmlns:a16="http://schemas.microsoft.com/office/drawing/2014/main" id="{1C632D89-B359-48A4-ACCB-0CE849A287AD}"/>
              </a:ext>
            </a:extLst>
          </p:cNvPr>
          <p:cNvSpPr>
            <a:spLocks noGrp="1"/>
          </p:cNvSpPr>
          <p:nvPr>
            <p:ph type="ctrTitle"/>
          </p:nvPr>
        </p:nvSpPr>
        <p:spPr>
          <a:xfrm>
            <a:off x="5448299" y="1380068"/>
            <a:ext cx="6054723" cy="2616199"/>
          </a:xfrm>
        </p:spPr>
        <p:txBody>
          <a:bodyPr>
            <a:normAutofit/>
          </a:bodyPr>
          <a:lstStyle/>
          <a:p>
            <a:r>
              <a:rPr lang="es-ES" dirty="0"/>
              <a:t>TG3 – Final   </a:t>
            </a:r>
          </a:p>
        </p:txBody>
      </p:sp>
      <p:sp>
        <p:nvSpPr>
          <p:cNvPr id="3" name="Subtítulo 2">
            <a:extLst>
              <a:ext uri="{FF2B5EF4-FFF2-40B4-BE49-F238E27FC236}">
                <a16:creationId xmlns:a16="http://schemas.microsoft.com/office/drawing/2014/main" id="{A00E60E4-05BA-42F0-AF1D-616F53F8D3F8}"/>
              </a:ext>
            </a:extLst>
          </p:cNvPr>
          <p:cNvSpPr>
            <a:spLocks noGrp="1"/>
          </p:cNvSpPr>
          <p:nvPr>
            <p:ph type="subTitle" idx="1"/>
          </p:nvPr>
        </p:nvSpPr>
        <p:spPr>
          <a:xfrm>
            <a:off x="6336254" y="3996267"/>
            <a:ext cx="5166768" cy="1388534"/>
          </a:xfrm>
        </p:spPr>
        <p:txBody>
          <a:bodyPr>
            <a:normAutofit/>
          </a:bodyPr>
          <a:lstStyle/>
          <a:p>
            <a:r>
              <a:rPr lang="es-ES" b="1"/>
              <a:t>Desarrollo con Tecnologías Emergentes    </a:t>
            </a:r>
          </a:p>
          <a:p>
            <a:r>
              <a:rPr lang="es-ES" b="1"/>
              <a:t>Grado en Sistemas de Información. </a:t>
            </a:r>
          </a:p>
        </p:txBody>
      </p:sp>
    </p:spTree>
    <p:extLst>
      <p:ext uri="{BB962C8B-B14F-4D97-AF65-F5344CB8AC3E}">
        <p14:creationId xmlns:p14="http://schemas.microsoft.com/office/powerpoint/2010/main" val="756319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F64080D6-34DE-4277-97CC-2FB381284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338484D9-D4AE-42F0-9433-5597D34FCFC9}"/>
              </a:ext>
            </a:extLst>
          </p:cNvPr>
          <p:cNvPicPr>
            <a:picLocks noChangeAspect="1"/>
          </p:cNvPicPr>
          <p:nvPr/>
        </p:nvPicPr>
        <p:blipFill rotWithShape="1">
          <a:blip r:embed="rId2">
            <a:alphaModFix amt="40000"/>
            <a:extLst/>
          </a:blip>
          <a:srcRect r="13333" b="-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F194DCB3-768B-4432-A40E-88D45F069389}"/>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lnSpc>
                <a:spcPct val="90000"/>
              </a:lnSpc>
            </a:pPr>
            <a:r>
              <a:rPr lang="en-US" sz="5100"/>
              <a:t>2- PROYECTO DE IMPLEMENTACION DE SISTEMA CON AIRCRAK-NG</a:t>
            </a:r>
          </a:p>
        </p:txBody>
      </p:sp>
    </p:spTree>
    <p:extLst>
      <p:ext uri="{BB962C8B-B14F-4D97-AF65-F5344CB8AC3E}">
        <p14:creationId xmlns:p14="http://schemas.microsoft.com/office/powerpoint/2010/main" val="209739050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8F94D66-27EC-4CB8-8226-D7F41C16186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id="{1A53964C-7D93-4C48-A4A6-C4C2C393C59D}"/>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9C944EEC-539E-4389-8785-58E65D04E8DC}"/>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id="{7836EB7E-895C-4D68-B92E-312B371CBDBF}"/>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id="{0F29242B-8CE7-4636-B326-4BEE42EB6D6F}"/>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id="{4D0B8E9A-7727-4AD9-974E-8815F0B20EB4}"/>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id="{1CD6C65C-71BE-4549-926A-1C1135FD06DF}"/>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 name="Rectangle 28">
            <a:extLst>
              <a:ext uri="{FF2B5EF4-FFF2-40B4-BE49-F238E27FC236}">
                <a16:creationId xmlns:a16="http://schemas.microsoft.com/office/drawing/2014/main" id="{5EF08599-3FED-4288-A20D-E7BCAC3B8E2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9A62C23C-266F-4EAC-B378-6CC6B33E8D73}"/>
              </a:ext>
            </a:extLst>
          </p:cNvPr>
          <p:cNvPicPr>
            <a:picLocks noChangeAspect="1"/>
          </p:cNvPicPr>
          <p:nvPr/>
        </p:nvPicPr>
        <p:blipFill rotWithShape="1">
          <a:blip r:embed="rId3">
            <a:extLst/>
          </a:blip>
          <a:srcRect t="35202" b="8548"/>
          <a:stretch/>
        </p:blipFill>
        <p:spPr>
          <a:xfrm>
            <a:off x="20" y="10"/>
            <a:ext cx="12191980" cy="6857990"/>
          </a:xfrm>
          <a:prstGeom prst="rect">
            <a:avLst/>
          </a:prstGeom>
        </p:spPr>
      </p:pic>
      <p:sp>
        <p:nvSpPr>
          <p:cNvPr id="31" name="Freeform 13">
            <a:extLst>
              <a:ext uri="{FF2B5EF4-FFF2-40B4-BE49-F238E27FC236}">
                <a16:creationId xmlns:a16="http://schemas.microsoft.com/office/drawing/2014/main" id="{C884A6B2-90E9-4BDB-8503-71AC02D3956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E9046BC8-D404-4E7D-9202-A07F3FDD382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34" name="Freeform 6">
              <a:extLst>
                <a:ext uri="{FF2B5EF4-FFF2-40B4-BE49-F238E27FC236}">
                  <a16:creationId xmlns:a16="http://schemas.microsoft.com/office/drawing/2014/main" id="{4C202215-4C35-450D-9F60-671C8F8DEBAC}"/>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5" name="Freeform 7">
              <a:extLst>
                <a:ext uri="{FF2B5EF4-FFF2-40B4-BE49-F238E27FC236}">
                  <a16:creationId xmlns:a16="http://schemas.microsoft.com/office/drawing/2014/main" id="{F1A5BA8A-AEB4-4BCB-B86C-3F6A8E229C77}"/>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6" name="Freeform 9">
              <a:extLst>
                <a:ext uri="{FF2B5EF4-FFF2-40B4-BE49-F238E27FC236}">
                  <a16:creationId xmlns:a16="http://schemas.microsoft.com/office/drawing/2014/main" id="{28AC2443-05F0-41CD-8D4A-63DE144F8B46}"/>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7" name="Freeform 10">
              <a:extLst>
                <a:ext uri="{FF2B5EF4-FFF2-40B4-BE49-F238E27FC236}">
                  <a16:creationId xmlns:a16="http://schemas.microsoft.com/office/drawing/2014/main" id="{33E32F17-ED99-4969-B4D6-10A987D7366E}"/>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8" name="Freeform 11">
              <a:extLst>
                <a:ext uri="{FF2B5EF4-FFF2-40B4-BE49-F238E27FC236}">
                  <a16:creationId xmlns:a16="http://schemas.microsoft.com/office/drawing/2014/main" id="{5599A813-8424-4E53-95CA-85BF5470D68A}"/>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9" name="Freeform 12">
              <a:extLst>
                <a:ext uri="{FF2B5EF4-FFF2-40B4-BE49-F238E27FC236}">
                  <a16:creationId xmlns:a16="http://schemas.microsoft.com/office/drawing/2014/main" id="{52431A4F-4662-480B-8AD3-394EACD7ED1E}"/>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AD30E5A1-8202-4D88-93C1-11112BF6A065}"/>
              </a:ext>
            </a:extLst>
          </p:cNvPr>
          <p:cNvSpPr>
            <a:spLocks noGrp="1"/>
          </p:cNvSpPr>
          <p:nvPr>
            <p:ph type="title"/>
          </p:nvPr>
        </p:nvSpPr>
        <p:spPr>
          <a:xfrm>
            <a:off x="685800" y="1634067"/>
            <a:ext cx="4080932" cy="3310468"/>
          </a:xfrm>
        </p:spPr>
        <p:txBody>
          <a:bodyPr vert="horz" lIns="91440" tIns="45720" rIns="91440" bIns="45720" rtlCol="0" anchor="b">
            <a:normAutofit/>
          </a:bodyPr>
          <a:lstStyle/>
          <a:p>
            <a:pPr algn="l"/>
            <a:r>
              <a:rPr lang="en-US" sz="5400">
                <a:solidFill>
                  <a:schemeClr val="bg1"/>
                </a:solidFill>
              </a:rPr>
              <a:t>ATAQUE WPA2</a:t>
            </a:r>
          </a:p>
        </p:txBody>
      </p:sp>
    </p:spTree>
    <p:extLst>
      <p:ext uri="{BB962C8B-B14F-4D97-AF65-F5344CB8AC3E}">
        <p14:creationId xmlns:p14="http://schemas.microsoft.com/office/powerpoint/2010/main" val="274639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616B3DC-C165-433D-9187-62DCC0E317D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5" name="Freeform 6">
              <a:extLst>
                <a:ext uri="{FF2B5EF4-FFF2-40B4-BE49-F238E27FC236}">
                  <a16:creationId xmlns:a16="http://schemas.microsoft.com/office/drawing/2014/main" id="{97E1BF84-9824-4B0E-98DF-F0F7181DD062}"/>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6" name="Freeform 7">
              <a:extLst>
                <a:ext uri="{FF2B5EF4-FFF2-40B4-BE49-F238E27FC236}">
                  <a16:creationId xmlns:a16="http://schemas.microsoft.com/office/drawing/2014/main" id="{A85FA340-7392-4303-9707-A12F45A46F96}"/>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7" name="Freeform 9">
              <a:extLst>
                <a:ext uri="{FF2B5EF4-FFF2-40B4-BE49-F238E27FC236}">
                  <a16:creationId xmlns:a16="http://schemas.microsoft.com/office/drawing/2014/main" id="{758A9051-2BD9-4868-8B84-344752FA2F60}"/>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8" name="Freeform 10">
              <a:extLst>
                <a:ext uri="{FF2B5EF4-FFF2-40B4-BE49-F238E27FC236}">
                  <a16:creationId xmlns:a16="http://schemas.microsoft.com/office/drawing/2014/main" id="{58264C49-3539-4CBD-8F11-1106C8B8781F}"/>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9" name="Freeform 11">
              <a:extLst>
                <a:ext uri="{FF2B5EF4-FFF2-40B4-BE49-F238E27FC236}">
                  <a16:creationId xmlns:a16="http://schemas.microsoft.com/office/drawing/2014/main" id="{DE862133-5C7E-4B32-9786-0B33BC51A75B}"/>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0" name="Freeform 12">
              <a:extLst>
                <a:ext uri="{FF2B5EF4-FFF2-40B4-BE49-F238E27FC236}">
                  <a16:creationId xmlns:a16="http://schemas.microsoft.com/office/drawing/2014/main" id="{90925F6C-DF03-4707-9176-6049F049B5AA}"/>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2" name="Rectangle 21">
            <a:extLst>
              <a:ext uri="{FF2B5EF4-FFF2-40B4-BE49-F238E27FC236}">
                <a16:creationId xmlns:a16="http://schemas.microsoft.com/office/drawing/2014/main" id="{A6073935-E043-4801-AF06-06093A9145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AC26FF4-D6F9-4A94-A837-D051A101EDD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5" name="Freeform 6">
              <a:extLst>
                <a:ext uri="{FF2B5EF4-FFF2-40B4-BE49-F238E27FC236}">
                  <a16:creationId xmlns:a16="http://schemas.microsoft.com/office/drawing/2014/main" id="{EFFE501B-F9EC-4229-99D6-F39E38A71B5B}"/>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6" name="Freeform 7">
              <a:extLst>
                <a:ext uri="{FF2B5EF4-FFF2-40B4-BE49-F238E27FC236}">
                  <a16:creationId xmlns:a16="http://schemas.microsoft.com/office/drawing/2014/main" id="{B064C6A0-3DE4-4F4A-B650-78A628163E0A}"/>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7" name="Freeform 25">
              <a:extLst>
                <a:ext uri="{FF2B5EF4-FFF2-40B4-BE49-F238E27FC236}">
                  <a16:creationId xmlns:a16="http://schemas.microsoft.com/office/drawing/2014/main" id="{43CD3E83-3D0D-40EE-B1A2-9C989EBF2814}"/>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8" name="Freeform 26">
              <a:extLst>
                <a:ext uri="{FF2B5EF4-FFF2-40B4-BE49-F238E27FC236}">
                  <a16:creationId xmlns:a16="http://schemas.microsoft.com/office/drawing/2014/main" id="{71553909-760D-4B98-96A4-F9F48339AF6B}"/>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9" name="Freeform 27">
              <a:extLst>
                <a:ext uri="{FF2B5EF4-FFF2-40B4-BE49-F238E27FC236}">
                  <a16:creationId xmlns:a16="http://schemas.microsoft.com/office/drawing/2014/main" id="{1F006A6C-F843-49BC-AC84-89BD2AF58630}"/>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0" name="Freeform 28">
              <a:extLst>
                <a:ext uri="{FF2B5EF4-FFF2-40B4-BE49-F238E27FC236}">
                  <a16:creationId xmlns:a16="http://schemas.microsoft.com/office/drawing/2014/main" id="{62AEE6F3-16F4-4944-8459-4D5EEA341D0D}"/>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32" name="Rounded Rectangle 16">
            <a:extLst>
              <a:ext uri="{FF2B5EF4-FFF2-40B4-BE49-F238E27FC236}">
                <a16:creationId xmlns:a16="http://schemas.microsoft.com/office/drawing/2014/main" id="{8D6B9972-4A81-4223-9901-0E559A1D5E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Marcador de contenido 5" descr="Imagen que contiene mapa&#10;&#10;Descripción generada con confianza alta">
            <a:extLst>
              <a:ext uri="{FF2B5EF4-FFF2-40B4-BE49-F238E27FC236}">
                <a16:creationId xmlns:a16="http://schemas.microsoft.com/office/drawing/2014/main" id="{BA5FC505-A62C-457C-B3B7-EF3BFD050947}"/>
              </a:ext>
            </a:extLst>
          </p:cNvPr>
          <p:cNvPicPr>
            <a:picLocks noChangeAspect="1"/>
          </p:cNvPicPr>
          <p:nvPr/>
        </p:nvPicPr>
        <p:blipFill>
          <a:blip r:embed="rId3"/>
          <a:stretch>
            <a:fillRect/>
          </a:stretch>
        </p:blipFill>
        <p:spPr>
          <a:xfrm>
            <a:off x="977550" y="1481738"/>
            <a:ext cx="6202778" cy="3606761"/>
          </a:xfrm>
          <a:prstGeom prst="rect">
            <a:avLst/>
          </a:prstGeom>
        </p:spPr>
      </p:pic>
      <p:sp>
        <p:nvSpPr>
          <p:cNvPr id="2" name="Título 1">
            <a:extLst>
              <a:ext uri="{FF2B5EF4-FFF2-40B4-BE49-F238E27FC236}">
                <a16:creationId xmlns:a16="http://schemas.microsoft.com/office/drawing/2014/main" id="{A0392E0A-39CB-4BDD-8155-C6F94996F8A4}"/>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800" b="1"/>
              <a:t>Diseño de la red</a:t>
            </a:r>
            <a:br>
              <a:rPr lang="en-US" sz="4800" b="1"/>
            </a:br>
            <a:endParaRPr lang="en-US" sz="4800"/>
          </a:p>
        </p:txBody>
      </p:sp>
    </p:spTree>
    <p:extLst>
      <p:ext uri="{BB962C8B-B14F-4D97-AF65-F5344CB8AC3E}">
        <p14:creationId xmlns:p14="http://schemas.microsoft.com/office/powerpoint/2010/main" val="4103829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6C686317-9C96-4A02-88CE-7319FF5905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0E25B5C-98A3-47D8-A4D7-10C2E175898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FECB3374-15F5-40C2-95B4-0FCF10849F3A}"/>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E762314F-F556-4403-BAA1-AF8A3BED3EF3}"/>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02EDEF56-2F86-4867-986A-5AFB8EC0789A}"/>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51BE63E6-C24A-43FA-93F5-475F550ABE57}"/>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9639DAAA-46FE-401C-BB78-B7A9AF33C040}"/>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D5EFBD2C-94D5-43D0-B2FE-E390BD3F3440}"/>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EB9A9756-A5DB-460E-A867-A2AE77834D3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5419641"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DFA961ED-D73F-4DFE-9716-612474A5196F}"/>
              </a:ext>
            </a:extLst>
          </p:cNvPr>
          <p:cNvPicPr>
            <a:picLocks noGrp="1" noChangeAspect="1"/>
          </p:cNvPicPr>
          <p:nvPr>
            <p:ph idx="1"/>
          </p:nvPr>
        </p:nvPicPr>
        <p:blipFill>
          <a:blip r:embed="rId3"/>
          <a:stretch>
            <a:fillRect/>
          </a:stretch>
        </p:blipFill>
        <p:spPr>
          <a:xfrm>
            <a:off x="1091356" y="1011765"/>
            <a:ext cx="4546708" cy="4546708"/>
          </a:xfrm>
          <a:prstGeom prst="rect">
            <a:avLst/>
          </a:prstGeom>
        </p:spPr>
      </p:pic>
      <p:sp>
        <p:nvSpPr>
          <p:cNvPr id="2" name="Título 1">
            <a:extLst>
              <a:ext uri="{FF2B5EF4-FFF2-40B4-BE49-F238E27FC236}">
                <a16:creationId xmlns:a16="http://schemas.microsoft.com/office/drawing/2014/main" id="{04BBF435-CD40-406C-AAC4-5CDF204B9E53}"/>
              </a:ext>
            </a:extLst>
          </p:cNvPr>
          <p:cNvSpPr>
            <a:spLocks noGrp="1"/>
          </p:cNvSpPr>
          <p:nvPr>
            <p:ph type="title"/>
          </p:nvPr>
        </p:nvSpPr>
        <p:spPr>
          <a:xfrm>
            <a:off x="6580632" y="648930"/>
            <a:ext cx="4922391" cy="3347337"/>
          </a:xfrm>
        </p:spPr>
        <p:txBody>
          <a:bodyPr vert="horz" lIns="91440" tIns="45720" rIns="91440" bIns="45720" rtlCol="0" anchor="b">
            <a:normAutofit/>
          </a:bodyPr>
          <a:lstStyle/>
          <a:p>
            <a:pPr algn="r">
              <a:lnSpc>
                <a:spcPct val="90000"/>
              </a:lnSpc>
            </a:pPr>
            <a:r>
              <a:rPr lang="en-US" sz="5100"/>
              <a:t>Para el caso vamos a usar wifislax y tarjeta de red externa </a:t>
            </a:r>
          </a:p>
        </p:txBody>
      </p:sp>
    </p:spTree>
    <p:extLst>
      <p:ext uri="{BB962C8B-B14F-4D97-AF65-F5344CB8AC3E}">
        <p14:creationId xmlns:p14="http://schemas.microsoft.com/office/powerpoint/2010/main" val="4200260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 name="Rounded Rectangle 6">
            <a:extLst>
              <a:ext uri="{FF2B5EF4-FFF2-40B4-BE49-F238E27FC236}">
                <a16:creationId xmlns:a16="http://schemas.microsoft.com/office/drawing/2014/main" id="{EF263B76-D6AC-40A4-BA2E-CC8B8919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41EEF4B2-407F-4243-B9E0-77B2A3A15015}"/>
              </a:ext>
            </a:extLst>
          </p:cNvPr>
          <p:cNvPicPr>
            <a:picLocks noGrp="1" noChangeAspect="1"/>
          </p:cNvPicPr>
          <p:nvPr>
            <p:ph idx="1"/>
          </p:nvPr>
        </p:nvPicPr>
        <p:blipFill>
          <a:blip r:embed="rId3"/>
          <a:stretch>
            <a:fillRect/>
          </a:stretch>
        </p:blipFill>
        <p:spPr>
          <a:xfrm>
            <a:off x="3860801" y="754743"/>
            <a:ext cx="7642222" cy="3381828"/>
          </a:xfrm>
          <a:prstGeom prst="rect">
            <a:avLst/>
          </a:prstGeom>
        </p:spPr>
      </p:pic>
      <p:sp>
        <p:nvSpPr>
          <p:cNvPr id="2" name="Título 1">
            <a:extLst>
              <a:ext uri="{FF2B5EF4-FFF2-40B4-BE49-F238E27FC236}">
                <a16:creationId xmlns:a16="http://schemas.microsoft.com/office/drawing/2014/main" id="{BECE6AE3-36B2-40F0-90EA-912CCA144589}"/>
              </a:ext>
            </a:extLst>
          </p:cNvPr>
          <p:cNvSpPr>
            <a:spLocks noGrp="1"/>
          </p:cNvSpPr>
          <p:nvPr>
            <p:ph type="title"/>
          </p:nvPr>
        </p:nvSpPr>
        <p:spPr>
          <a:xfrm>
            <a:off x="4089399" y="4562856"/>
            <a:ext cx="7413623" cy="898149"/>
          </a:xfrm>
        </p:spPr>
        <p:txBody>
          <a:bodyPr vert="horz" lIns="91440" tIns="45720" rIns="91440" bIns="45720" rtlCol="0" anchor="b">
            <a:normAutofit/>
          </a:bodyPr>
          <a:lstStyle/>
          <a:p>
            <a:pPr algn="r"/>
            <a:r>
              <a:rPr lang="en-US" sz="4800"/>
              <a:t>MODO MONITOR </a:t>
            </a:r>
          </a:p>
        </p:txBody>
      </p:sp>
    </p:spTree>
    <p:extLst>
      <p:ext uri="{BB962C8B-B14F-4D97-AF65-F5344CB8AC3E}">
        <p14:creationId xmlns:p14="http://schemas.microsoft.com/office/powerpoint/2010/main" val="2245101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39782314-DA17-418E-8494-8BAE5DCE6A55}"/>
              </a:ext>
            </a:extLst>
          </p:cNvPr>
          <p:cNvPicPr>
            <a:picLocks noGrp="1" noChangeAspect="1"/>
          </p:cNvPicPr>
          <p:nvPr>
            <p:ph idx="1"/>
          </p:nvPr>
        </p:nvPicPr>
        <p:blipFill>
          <a:blip r:embed="rId3"/>
          <a:stretch>
            <a:fillRect/>
          </a:stretch>
        </p:blipFill>
        <p:spPr>
          <a:xfrm>
            <a:off x="886714" y="1499895"/>
            <a:ext cx="6293614" cy="3570447"/>
          </a:xfrm>
          <a:prstGeom prst="rect">
            <a:avLst/>
          </a:prstGeom>
        </p:spPr>
      </p:pic>
      <p:sp>
        <p:nvSpPr>
          <p:cNvPr id="2" name="Título 1">
            <a:extLst>
              <a:ext uri="{FF2B5EF4-FFF2-40B4-BE49-F238E27FC236}">
                <a16:creationId xmlns:a16="http://schemas.microsoft.com/office/drawing/2014/main" id="{3512D6E7-0ACE-41B3-896F-99E8AAE3BE02}"/>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100"/>
              <a:t>REDES WIFI DISPONIBLES </a:t>
            </a:r>
          </a:p>
        </p:txBody>
      </p:sp>
    </p:spTree>
    <p:extLst>
      <p:ext uri="{BB962C8B-B14F-4D97-AF65-F5344CB8AC3E}">
        <p14:creationId xmlns:p14="http://schemas.microsoft.com/office/powerpoint/2010/main" val="387647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17481A45-2FF4-4BE3-A805-562AF0309C99}"/>
              </a:ext>
            </a:extLst>
          </p:cNvPr>
          <p:cNvPicPr>
            <a:picLocks noGrp="1" noChangeAspect="1"/>
          </p:cNvPicPr>
          <p:nvPr>
            <p:ph idx="1"/>
          </p:nvPr>
        </p:nvPicPr>
        <p:blipFill>
          <a:blip r:embed="rId3"/>
          <a:stretch>
            <a:fillRect/>
          </a:stretch>
        </p:blipFill>
        <p:spPr>
          <a:xfrm>
            <a:off x="977549" y="2536025"/>
            <a:ext cx="6375215" cy="1498187"/>
          </a:xfrm>
          <a:prstGeom prst="rect">
            <a:avLst/>
          </a:prstGeom>
        </p:spPr>
      </p:pic>
      <p:sp>
        <p:nvSpPr>
          <p:cNvPr id="2" name="Título 1">
            <a:extLst>
              <a:ext uri="{FF2B5EF4-FFF2-40B4-BE49-F238E27FC236}">
                <a16:creationId xmlns:a16="http://schemas.microsoft.com/office/drawing/2014/main" id="{C4C4132C-5C65-4718-8999-90F50C1DD207}"/>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400"/>
              <a:t>CAPTURA HANDSHAKE </a:t>
            </a:r>
          </a:p>
        </p:txBody>
      </p:sp>
      <p:pic>
        <p:nvPicPr>
          <p:cNvPr id="5" name="Imagen 4">
            <a:extLst>
              <a:ext uri="{FF2B5EF4-FFF2-40B4-BE49-F238E27FC236}">
                <a16:creationId xmlns:a16="http://schemas.microsoft.com/office/drawing/2014/main" id="{506CEA05-FCE5-4E3E-A3DA-DEC13B75D213}"/>
              </a:ext>
            </a:extLst>
          </p:cNvPr>
          <p:cNvPicPr>
            <a:picLocks noChangeAspect="1"/>
          </p:cNvPicPr>
          <p:nvPr/>
        </p:nvPicPr>
        <p:blipFill>
          <a:blip r:embed="rId4"/>
          <a:stretch>
            <a:fillRect/>
          </a:stretch>
        </p:blipFill>
        <p:spPr>
          <a:xfrm>
            <a:off x="1149987" y="1416628"/>
            <a:ext cx="6202778" cy="293904"/>
          </a:xfrm>
          <a:prstGeom prst="rect">
            <a:avLst/>
          </a:prstGeom>
        </p:spPr>
      </p:pic>
    </p:spTree>
    <p:extLst>
      <p:ext uri="{BB962C8B-B14F-4D97-AF65-F5344CB8AC3E}">
        <p14:creationId xmlns:p14="http://schemas.microsoft.com/office/powerpoint/2010/main" val="1297097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176E5182-63BB-4982-9DA1-91E92C21C2BE}"/>
              </a:ext>
            </a:extLst>
          </p:cNvPr>
          <p:cNvPicPr>
            <a:picLocks noGrp="1" noChangeAspect="1"/>
          </p:cNvPicPr>
          <p:nvPr>
            <p:ph idx="1"/>
          </p:nvPr>
        </p:nvPicPr>
        <p:blipFill>
          <a:blip r:embed="rId3"/>
          <a:stretch>
            <a:fillRect/>
          </a:stretch>
        </p:blipFill>
        <p:spPr>
          <a:xfrm>
            <a:off x="886715" y="754743"/>
            <a:ext cx="6466050" cy="5007428"/>
          </a:xfrm>
          <a:prstGeom prst="rect">
            <a:avLst/>
          </a:prstGeom>
        </p:spPr>
      </p:pic>
      <p:sp>
        <p:nvSpPr>
          <p:cNvPr id="2" name="Título 1">
            <a:extLst>
              <a:ext uri="{FF2B5EF4-FFF2-40B4-BE49-F238E27FC236}">
                <a16:creationId xmlns:a16="http://schemas.microsoft.com/office/drawing/2014/main" id="{BED18888-03A5-4031-969F-7D4D5B615E39}"/>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2600"/>
              <a:t>ATAQUE DESAUTENTIFICACION </a:t>
            </a:r>
          </a:p>
        </p:txBody>
      </p:sp>
    </p:spTree>
    <p:extLst>
      <p:ext uri="{BB962C8B-B14F-4D97-AF65-F5344CB8AC3E}">
        <p14:creationId xmlns:p14="http://schemas.microsoft.com/office/powerpoint/2010/main" val="4269355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C47144EE-F7A9-452B-A5CF-5DE9CCF9525F}"/>
              </a:ext>
            </a:extLst>
          </p:cNvPr>
          <p:cNvPicPr>
            <a:picLocks noGrp="1" noChangeAspect="1"/>
          </p:cNvPicPr>
          <p:nvPr>
            <p:ph idx="1"/>
          </p:nvPr>
        </p:nvPicPr>
        <p:blipFill>
          <a:blip r:embed="rId3"/>
          <a:stretch>
            <a:fillRect/>
          </a:stretch>
        </p:blipFill>
        <p:spPr>
          <a:xfrm>
            <a:off x="977550" y="1021105"/>
            <a:ext cx="6202778" cy="4528027"/>
          </a:xfrm>
          <a:prstGeom prst="rect">
            <a:avLst/>
          </a:prstGeom>
        </p:spPr>
      </p:pic>
      <p:sp>
        <p:nvSpPr>
          <p:cNvPr id="2" name="Título 1">
            <a:extLst>
              <a:ext uri="{FF2B5EF4-FFF2-40B4-BE49-F238E27FC236}">
                <a16:creationId xmlns:a16="http://schemas.microsoft.com/office/drawing/2014/main" id="{C7722A04-FAED-4632-989E-77DB2691A229}"/>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800"/>
              <a:t>ATAQUE FUERZA BRUTA </a:t>
            </a:r>
          </a:p>
        </p:txBody>
      </p:sp>
    </p:spTree>
    <p:extLst>
      <p:ext uri="{BB962C8B-B14F-4D97-AF65-F5344CB8AC3E}">
        <p14:creationId xmlns:p14="http://schemas.microsoft.com/office/powerpoint/2010/main" val="1327248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7A4311DC-06F1-492A-99D4-F84B4845ADDD}"/>
              </a:ext>
            </a:extLst>
          </p:cNvPr>
          <p:cNvPicPr>
            <a:picLocks noGrp="1" noChangeAspect="1"/>
          </p:cNvPicPr>
          <p:nvPr>
            <p:ph idx="1"/>
          </p:nvPr>
        </p:nvPicPr>
        <p:blipFill>
          <a:blip r:embed="rId3"/>
          <a:stretch>
            <a:fillRect/>
          </a:stretch>
        </p:blipFill>
        <p:spPr>
          <a:xfrm>
            <a:off x="886714" y="884866"/>
            <a:ext cx="6466051" cy="4862791"/>
          </a:xfrm>
          <a:prstGeom prst="rect">
            <a:avLst/>
          </a:prstGeom>
        </p:spPr>
      </p:pic>
      <p:sp>
        <p:nvSpPr>
          <p:cNvPr id="2" name="Título 1">
            <a:extLst>
              <a:ext uri="{FF2B5EF4-FFF2-40B4-BE49-F238E27FC236}">
                <a16:creationId xmlns:a16="http://schemas.microsoft.com/office/drawing/2014/main" id="{C3DCBA75-F6E7-4946-BFD4-463CC16D5FBA}"/>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400"/>
              <a:t>CONECTADO A LA RED </a:t>
            </a:r>
          </a:p>
        </p:txBody>
      </p:sp>
    </p:spTree>
    <p:extLst>
      <p:ext uri="{BB962C8B-B14F-4D97-AF65-F5344CB8AC3E}">
        <p14:creationId xmlns:p14="http://schemas.microsoft.com/office/powerpoint/2010/main" val="3623614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62DA582-76EC-4C5A-9A37-062346049E8D}"/>
              </a:ext>
            </a:extLst>
          </p:cNvPr>
          <p:cNvSpPr txBox="1"/>
          <p:nvPr/>
        </p:nvSpPr>
        <p:spPr>
          <a:xfrm>
            <a:off x="1828800" y="360608"/>
            <a:ext cx="9916733" cy="5632311"/>
          </a:xfrm>
          <a:prstGeom prst="rect">
            <a:avLst/>
          </a:prstGeom>
          <a:noFill/>
        </p:spPr>
        <p:txBody>
          <a:bodyPr wrap="square" rtlCol="0">
            <a:spAutoFit/>
          </a:bodyPr>
          <a:lstStyle/>
          <a:p>
            <a:r>
              <a:rPr lang="es-ES" dirty="0"/>
              <a:t>Trabajo realizado por:</a:t>
            </a:r>
          </a:p>
          <a:p>
            <a:endParaRPr lang="es-ES" dirty="0"/>
          </a:p>
          <a:p>
            <a:r>
              <a:rPr lang="es-ES" dirty="0"/>
              <a:t>Ernesto Martin </a:t>
            </a:r>
            <a:r>
              <a:rPr lang="es-ES" dirty="0" err="1"/>
              <a:t>Domenech</a:t>
            </a:r>
            <a:endParaRPr lang="es-ES" dirty="0"/>
          </a:p>
          <a:p>
            <a:endParaRPr lang="es-ES" dirty="0"/>
          </a:p>
          <a:p>
            <a:endParaRPr lang="es-ES" dirty="0"/>
          </a:p>
          <a:p>
            <a:endParaRPr lang="es-ES" dirty="0"/>
          </a:p>
          <a:p>
            <a:r>
              <a:rPr lang="es-ES" dirty="0"/>
              <a:t>                                                                                                      Jorge Lafuente Grande</a:t>
            </a:r>
          </a:p>
          <a:p>
            <a:r>
              <a:rPr lang="es-ES" dirty="0"/>
              <a:t> </a:t>
            </a:r>
          </a:p>
          <a:p>
            <a:endParaRPr lang="es-ES" dirty="0"/>
          </a:p>
          <a:p>
            <a:endParaRPr lang="es-ES" dirty="0"/>
          </a:p>
          <a:p>
            <a:r>
              <a:rPr lang="es-ES" dirty="0"/>
              <a:t>Carlos Modesto Pérez</a:t>
            </a:r>
          </a:p>
          <a:p>
            <a:endParaRPr lang="es-ES" dirty="0"/>
          </a:p>
          <a:p>
            <a:endParaRPr lang="es-ES" dirty="0"/>
          </a:p>
          <a:p>
            <a:endParaRPr lang="es-ES" dirty="0"/>
          </a:p>
          <a:p>
            <a:r>
              <a:rPr lang="es-ES" dirty="0"/>
              <a:t>                                                                                                       Javier </a:t>
            </a:r>
            <a:r>
              <a:rPr lang="es-ES" dirty="0" err="1"/>
              <a:t>Utande</a:t>
            </a:r>
            <a:r>
              <a:rPr lang="es-ES" dirty="0"/>
              <a:t> Medina</a:t>
            </a:r>
          </a:p>
          <a:p>
            <a:endParaRPr lang="es-ES" dirty="0"/>
          </a:p>
          <a:p>
            <a:endParaRPr lang="es-ES" dirty="0"/>
          </a:p>
          <a:p>
            <a:r>
              <a:rPr lang="es-ES" dirty="0"/>
              <a:t> </a:t>
            </a:r>
          </a:p>
          <a:p>
            <a:r>
              <a:rPr lang="es-ES" dirty="0"/>
              <a:t>Tomasz Tomaszewski  </a:t>
            </a:r>
          </a:p>
          <a:p>
            <a:r>
              <a:rPr lang="es-ES" dirty="0"/>
              <a:t> </a:t>
            </a:r>
          </a:p>
        </p:txBody>
      </p:sp>
    </p:spTree>
    <p:extLst>
      <p:ext uri="{BB962C8B-B14F-4D97-AF65-F5344CB8AC3E}">
        <p14:creationId xmlns:p14="http://schemas.microsoft.com/office/powerpoint/2010/main" val="738104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6C5F458-F0B9-4584-B7A3-BA39F9E9FC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EF5CE756-E024-433C-98E3-931095C81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0B4D7F81-EC0F-4E8E-8D3F-BCBF50359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9DEF7606-46AD-4ECA-8815-33A3217D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778C7720-6627-4BE3-9174-54CD26E72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3D25C4CC-C750-4C0A-ADB5-CFA9FFAE5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D6834B30-F11B-40AA-A8C8-0EF0710DB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8" name="Rounded Rectangle 6">
            <a:extLst>
              <a:ext uri="{FF2B5EF4-FFF2-40B4-BE49-F238E27FC236}">
                <a16:creationId xmlns:a16="http://schemas.microsoft.com/office/drawing/2014/main" id="{3AA011D0-5370-4565-A6FE-985250DD8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347" y="648931"/>
            <a:ext cx="5421985"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1A832FDD-14BD-40B2-9969-0EA57C827193}"/>
              </a:ext>
            </a:extLst>
          </p:cNvPr>
          <p:cNvPicPr>
            <a:picLocks noChangeAspect="1"/>
          </p:cNvPicPr>
          <p:nvPr/>
        </p:nvPicPr>
        <p:blipFill>
          <a:blip r:embed="rId3"/>
          <a:stretch>
            <a:fillRect/>
          </a:stretch>
        </p:blipFill>
        <p:spPr>
          <a:xfrm>
            <a:off x="798286" y="841829"/>
            <a:ext cx="5094514" cy="1922752"/>
          </a:xfrm>
          <a:prstGeom prst="rect">
            <a:avLst/>
          </a:prstGeom>
        </p:spPr>
      </p:pic>
      <p:pic>
        <p:nvPicPr>
          <p:cNvPr id="4" name="Marcador de contenido 3">
            <a:extLst>
              <a:ext uri="{FF2B5EF4-FFF2-40B4-BE49-F238E27FC236}">
                <a16:creationId xmlns:a16="http://schemas.microsoft.com/office/drawing/2014/main" id="{1DCD2B5B-2D51-439B-AF0B-4B81F9371640}"/>
              </a:ext>
            </a:extLst>
          </p:cNvPr>
          <p:cNvPicPr>
            <a:picLocks noGrp="1" noChangeAspect="1"/>
          </p:cNvPicPr>
          <p:nvPr>
            <p:ph idx="1"/>
          </p:nvPr>
        </p:nvPicPr>
        <p:blipFill>
          <a:blip r:embed="rId4"/>
          <a:stretch>
            <a:fillRect/>
          </a:stretch>
        </p:blipFill>
        <p:spPr>
          <a:xfrm>
            <a:off x="688978" y="3418274"/>
            <a:ext cx="5203821" cy="1545611"/>
          </a:xfrm>
          <a:prstGeom prst="rect">
            <a:avLst/>
          </a:prstGeom>
        </p:spPr>
      </p:pic>
      <p:sp>
        <p:nvSpPr>
          <p:cNvPr id="2" name="Título 1">
            <a:extLst>
              <a:ext uri="{FF2B5EF4-FFF2-40B4-BE49-F238E27FC236}">
                <a16:creationId xmlns:a16="http://schemas.microsoft.com/office/drawing/2014/main" id="{C3DCBA75-F6E7-4946-BFD4-463CC16D5FBA}"/>
              </a:ext>
            </a:extLst>
          </p:cNvPr>
          <p:cNvSpPr>
            <a:spLocks noGrp="1"/>
          </p:cNvSpPr>
          <p:nvPr>
            <p:ph type="title"/>
          </p:nvPr>
        </p:nvSpPr>
        <p:spPr>
          <a:xfrm>
            <a:off x="6580632" y="645286"/>
            <a:ext cx="4922389" cy="3350981"/>
          </a:xfrm>
        </p:spPr>
        <p:txBody>
          <a:bodyPr vert="horz" lIns="91440" tIns="45720" rIns="91440" bIns="45720" rtlCol="0" anchor="b">
            <a:normAutofit/>
          </a:bodyPr>
          <a:lstStyle/>
          <a:p>
            <a:pPr algn="r"/>
            <a:r>
              <a:rPr lang="en-US" sz="4200" dirty="0"/>
              <a:t>DOCUMENTACION DE PRUEBA </a:t>
            </a:r>
          </a:p>
        </p:txBody>
      </p:sp>
    </p:spTree>
    <p:extLst>
      <p:ext uri="{BB962C8B-B14F-4D97-AF65-F5344CB8AC3E}">
        <p14:creationId xmlns:p14="http://schemas.microsoft.com/office/powerpoint/2010/main" val="989440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CBA75-F6E7-4946-BFD4-463CC16D5FBA}"/>
              </a:ext>
            </a:extLst>
          </p:cNvPr>
          <p:cNvSpPr>
            <a:spLocks noGrp="1"/>
          </p:cNvSpPr>
          <p:nvPr>
            <p:ph type="title"/>
          </p:nvPr>
        </p:nvSpPr>
        <p:spPr>
          <a:xfrm>
            <a:off x="3931994" y="436926"/>
            <a:ext cx="5747778" cy="1752599"/>
          </a:xfrm>
        </p:spPr>
        <p:txBody>
          <a:bodyPr>
            <a:normAutofit/>
          </a:bodyPr>
          <a:lstStyle/>
          <a:p>
            <a:r>
              <a:rPr lang="es-ES" dirty="0"/>
              <a:t>DOCUMENTACION DE INSTALACION  </a:t>
            </a:r>
          </a:p>
        </p:txBody>
      </p:sp>
      <p:pic>
        <p:nvPicPr>
          <p:cNvPr id="12" name="Imagen 11">
            <a:extLst>
              <a:ext uri="{FF2B5EF4-FFF2-40B4-BE49-F238E27FC236}">
                <a16:creationId xmlns:a16="http://schemas.microsoft.com/office/drawing/2014/main" id="{CCAC49DD-4786-45E6-9F53-0FC7C5479949}"/>
              </a:ext>
            </a:extLst>
          </p:cNvPr>
          <p:cNvPicPr>
            <a:picLocks noChangeAspect="1"/>
          </p:cNvPicPr>
          <p:nvPr/>
        </p:nvPicPr>
        <p:blipFill>
          <a:blip r:embed="rId3"/>
          <a:stretch>
            <a:fillRect/>
          </a:stretch>
        </p:blipFill>
        <p:spPr>
          <a:xfrm>
            <a:off x="1503153" y="2540045"/>
            <a:ext cx="4857681" cy="3388315"/>
          </a:xfrm>
          <a:prstGeom prst="rect">
            <a:avLst/>
          </a:prstGeom>
        </p:spPr>
      </p:pic>
      <p:pic>
        <p:nvPicPr>
          <p:cNvPr id="13" name="Imagen 12">
            <a:extLst>
              <a:ext uri="{FF2B5EF4-FFF2-40B4-BE49-F238E27FC236}">
                <a16:creationId xmlns:a16="http://schemas.microsoft.com/office/drawing/2014/main" id="{0F41103C-39EC-4785-BC95-D72D51E79E0C}"/>
              </a:ext>
            </a:extLst>
          </p:cNvPr>
          <p:cNvPicPr>
            <a:picLocks noChangeAspect="1"/>
          </p:cNvPicPr>
          <p:nvPr/>
        </p:nvPicPr>
        <p:blipFill>
          <a:blip r:embed="rId4"/>
          <a:stretch>
            <a:fillRect/>
          </a:stretch>
        </p:blipFill>
        <p:spPr>
          <a:xfrm>
            <a:off x="6554017" y="2511050"/>
            <a:ext cx="5541606" cy="3446303"/>
          </a:xfrm>
          <a:prstGeom prst="rect">
            <a:avLst/>
          </a:prstGeom>
        </p:spPr>
      </p:pic>
    </p:spTree>
    <p:extLst>
      <p:ext uri="{BB962C8B-B14F-4D97-AF65-F5344CB8AC3E}">
        <p14:creationId xmlns:p14="http://schemas.microsoft.com/office/powerpoint/2010/main" val="3731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pic>
        <p:nvPicPr>
          <p:cNvPr id="7" name="Marcador de contenido 3">
            <a:extLst>
              <a:ext uri="{FF2B5EF4-FFF2-40B4-BE49-F238E27FC236}">
                <a16:creationId xmlns:a16="http://schemas.microsoft.com/office/drawing/2014/main" id="{01F82886-1267-4B01-A4CF-19B2D5DC1899}"/>
              </a:ext>
            </a:extLst>
          </p:cNvPr>
          <p:cNvPicPr>
            <a:picLocks noChangeAspect="1"/>
          </p:cNvPicPr>
          <p:nvPr/>
        </p:nvPicPr>
        <p:blipFill>
          <a:blip r:embed="rId3"/>
          <a:stretch>
            <a:fillRect/>
          </a:stretch>
        </p:blipFill>
        <p:spPr>
          <a:xfrm>
            <a:off x="1553963" y="2267041"/>
            <a:ext cx="10308180" cy="337592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ítulo 1">
            <a:extLst>
              <a:ext uri="{FF2B5EF4-FFF2-40B4-BE49-F238E27FC236}">
                <a16:creationId xmlns:a16="http://schemas.microsoft.com/office/drawing/2014/main" id="{C3DCBA75-F6E7-4946-BFD4-463CC16D5FBA}"/>
              </a:ext>
            </a:extLst>
          </p:cNvPr>
          <p:cNvSpPr>
            <a:spLocks noGrp="1"/>
          </p:cNvSpPr>
          <p:nvPr>
            <p:ph type="title"/>
          </p:nvPr>
        </p:nvSpPr>
        <p:spPr>
          <a:xfrm>
            <a:off x="3825241" y="212868"/>
            <a:ext cx="5212080" cy="1753092"/>
          </a:xfrm>
        </p:spPr>
        <p:txBody>
          <a:bodyPr>
            <a:normAutofit/>
          </a:bodyPr>
          <a:lstStyle/>
          <a:p>
            <a:r>
              <a:rPr lang="es-ES" sz="3200" dirty="0"/>
              <a:t>MANUAL USUARIO</a:t>
            </a:r>
          </a:p>
        </p:txBody>
      </p:sp>
    </p:spTree>
    <p:extLst>
      <p:ext uri="{BB962C8B-B14F-4D97-AF65-F5344CB8AC3E}">
        <p14:creationId xmlns:p14="http://schemas.microsoft.com/office/powerpoint/2010/main" val="3548521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F94D66-27EC-4CB8-8226-D7F41C16186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A53964C-7D93-4C48-A4A6-C4C2C393C59D}"/>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9C944EEC-539E-4389-8785-58E65D04E8DC}"/>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836EB7E-895C-4D68-B92E-312B371CBDBF}"/>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0F29242B-8CE7-4636-B326-4BEE42EB6D6F}"/>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4D0B8E9A-7727-4AD9-974E-8815F0B20EB4}"/>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1CD6C65C-71BE-4549-926A-1C1135FD06DF}"/>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E58348C3-6249-4952-AA86-C63DB35EA9F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E6174AD-DBB0-43E6-98C2-738DB3A1524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21" name="Freeform 6">
              <a:extLst>
                <a:ext uri="{FF2B5EF4-FFF2-40B4-BE49-F238E27FC236}">
                  <a16:creationId xmlns:a16="http://schemas.microsoft.com/office/drawing/2014/main" id="{50A59800-3661-4778-9D8A-F816C85C41D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7A810977-C816-4698-B7E7-0E6BDED794A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9">
              <a:extLst>
                <a:ext uri="{FF2B5EF4-FFF2-40B4-BE49-F238E27FC236}">
                  <a16:creationId xmlns:a16="http://schemas.microsoft.com/office/drawing/2014/main" id="{181E4B1B-2437-4A14-8927-817FC7AED67F}"/>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10">
              <a:extLst>
                <a:ext uri="{FF2B5EF4-FFF2-40B4-BE49-F238E27FC236}">
                  <a16:creationId xmlns:a16="http://schemas.microsoft.com/office/drawing/2014/main" id="{3F98AD26-9FF7-44EA-B876-9C857F8ED970}"/>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11">
              <a:extLst>
                <a:ext uri="{FF2B5EF4-FFF2-40B4-BE49-F238E27FC236}">
                  <a16:creationId xmlns:a16="http://schemas.microsoft.com/office/drawing/2014/main" id="{32EBB12A-A9CE-446F-9462-15DAC0D0FA52}"/>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12">
              <a:extLst>
                <a:ext uri="{FF2B5EF4-FFF2-40B4-BE49-F238E27FC236}">
                  <a16:creationId xmlns:a16="http://schemas.microsoft.com/office/drawing/2014/main" id="{85925599-F99B-48E5-A384-76136C0818B7}"/>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Imagen 4">
            <a:extLst>
              <a:ext uri="{FF2B5EF4-FFF2-40B4-BE49-F238E27FC236}">
                <a16:creationId xmlns:a16="http://schemas.microsoft.com/office/drawing/2014/main" id="{8379F3B0-958E-48AF-B49E-513B340A87E6}"/>
              </a:ext>
            </a:extLst>
          </p:cNvPr>
          <p:cNvPicPr>
            <a:picLocks noChangeAspect="1"/>
          </p:cNvPicPr>
          <p:nvPr/>
        </p:nvPicPr>
        <p:blipFill rotWithShape="1">
          <a:blip r:embed="rId3"/>
          <a:srcRect l="13097" r="7459"/>
          <a:stretch/>
        </p:blipFill>
        <p:spPr>
          <a:xfrm>
            <a:off x="20" y="10"/>
            <a:ext cx="5448280"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
        <p:nvSpPr>
          <p:cNvPr id="2" name="Título 1">
            <a:extLst>
              <a:ext uri="{FF2B5EF4-FFF2-40B4-BE49-F238E27FC236}">
                <a16:creationId xmlns:a16="http://schemas.microsoft.com/office/drawing/2014/main" id="{D41395AD-935E-445D-A950-14CB41BD0AA9}"/>
              </a:ext>
            </a:extLst>
          </p:cNvPr>
          <p:cNvSpPr>
            <a:spLocks noGrp="1"/>
          </p:cNvSpPr>
          <p:nvPr>
            <p:ph type="title"/>
          </p:nvPr>
        </p:nvSpPr>
        <p:spPr>
          <a:xfrm>
            <a:off x="5448299" y="1380068"/>
            <a:ext cx="6054723" cy="2616199"/>
          </a:xfrm>
        </p:spPr>
        <p:txBody>
          <a:bodyPr vert="horz" lIns="91440" tIns="45720" rIns="91440" bIns="45720" rtlCol="0" anchor="b">
            <a:normAutofit/>
          </a:bodyPr>
          <a:lstStyle/>
          <a:p>
            <a:pPr algn="r">
              <a:lnSpc>
                <a:spcPct val="90000"/>
              </a:lnSpc>
            </a:pPr>
            <a:r>
              <a:rPr lang="en-US" sz="4200"/>
              <a:t>PROYECTO DE IMPLEMENTACION DE SISTEMA CON FERN WIFI CRAKER</a:t>
            </a:r>
          </a:p>
        </p:txBody>
      </p:sp>
    </p:spTree>
    <p:extLst>
      <p:ext uri="{BB962C8B-B14F-4D97-AF65-F5344CB8AC3E}">
        <p14:creationId xmlns:p14="http://schemas.microsoft.com/office/powerpoint/2010/main" val="562431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8F94D66-27EC-4CB8-8226-D7F41C16186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id="{1A53964C-7D93-4C48-A4A6-C4C2C393C59D}"/>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9C944EEC-539E-4389-8785-58E65D04E8DC}"/>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id="{7836EB7E-895C-4D68-B92E-312B371CBDBF}"/>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id="{0F29242B-8CE7-4636-B326-4BEE42EB6D6F}"/>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id="{4D0B8E9A-7727-4AD9-974E-8815F0B20EB4}"/>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id="{1CD6C65C-71BE-4549-926A-1C1135FD06DF}"/>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 name="Rectangle 28">
            <a:extLst>
              <a:ext uri="{FF2B5EF4-FFF2-40B4-BE49-F238E27FC236}">
                <a16:creationId xmlns:a16="http://schemas.microsoft.com/office/drawing/2014/main" id="{5EF08599-3FED-4288-A20D-E7BCAC3B8E2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9A62C23C-266F-4EAC-B378-6CC6B33E8D73}"/>
              </a:ext>
            </a:extLst>
          </p:cNvPr>
          <p:cNvPicPr>
            <a:picLocks noChangeAspect="1"/>
          </p:cNvPicPr>
          <p:nvPr/>
        </p:nvPicPr>
        <p:blipFill rotWithShape="1">
          <a:blip r:embed="rId3">
            <a:extLst/>
          </a:blip>
          <a:srcRect t="35202" b="8548"/>
          <a:stretch/>
        </p:blipFill>
        <p:spPr>
          <a:xfrm>
            <a:off x="20" y="10"/>
            <a:ext cx="12191980" cy="6857990"/>
          </a:xfrm>
          <a:prstGeom prst="rect">
            <a:avLst/>
          </a:prstGeom>
        </p:spPr>
      </p:pic>
      <p:sp>
        <p:nvSpPr>
          <p:cNvPr id="31" name="Freeform 13">
            <a:extLst>
              <a:ext uri="{FF2B5EF4-FFF2-40B4-BE49-F238E27FC236}">
                <a16:creationId xmlns:a16="http://schemas.microsoft.com/office/drawing/2014/main" id="{C884A6B2-90E9-4BDB-8503-71AC02D3956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E9046BC8-D404-4E7D-9202-A07F3FDD382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34" name="Freeform 6">
              <a:extLst>
                <a:ext uri="{FF2B5EF4-FFF2-40B4-BE49-F238E27FC236}">
                  <a16:creationId xmlns:a16="http://schemas.microsoft.com/office/drawing/2014/main" id="{4C202215-4C35-450D-9F60-671C8F8DEBAC}"/>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5" name="Freeform 7">
              <a:extLst>
                <a:ext uri="{FF2B5EF4-FFF2-40B4-BE49-F238E27FC236}">
                  <a16:creationId xmlns:a16="http://schemas.microsoft.com/office/drawing/2014/main" id="{F1A5BA8A-AEB4-4BCB-B86C-3F6A8E229C77}"/>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6" name="Freeform 9">
              <a:extLst>
                <a:ext uri="{FF2B5EF4-FFF2-40B4-BE49-F238E27FC236}">
                  <a16:creationId xmlns:a16="http://schemas.microsoft.com/office/drawing/2014/main" id="{28AC2443-05F0-41CD-8D4A-63DE144F8B46}"/>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7" name="Freeform 10">
              <a:extLst>
                <a:ext uri="{FF2B5EF4-FFF2-40B4-BE49-F238E27FC236}">
                  <a16:creationId xmlns:a16="http://schemas.microsoft.com/office/drawing/2014/main" id="{33E32F17-ED99-4969-B4D6-10A987D7366E}"/>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8" name="Freeform 11">
              <a:extLst>
                <a:ext uri="{FF2B5EF4-FFF2-40B4-BE49-F238E27FC236}">
                  <a16:creationId xmlns:a16="http://schemas.microsoft.com/office/drawing/2014/main" id="{5599A813-8424-4E53-95CA-85BF5470D68A}"/>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9" name="Freeform 12">
              <a:extLst>
                <a:ext uri="{FF2B5EF4-FFF2-40B4-BE49-F238E27FC236}">
                  <a16:creationId xmlns:a16="http://schemas.microsoft.com/office/drawing/2014/main" id="{52431A4F-4662-480B-8AD3-394EACD7ED1E}"/>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AD30E5A1-8202-4D88-93C1-11112BF6A065}"/>
              </a:ext>
            </a:extLst>
          </p:cNvPr>
          <p:cNvSpPr>
            <a:spLocks noGrp="1"/>
          </p:cNvSpPr>
          <p:nvPr>
            <p:ph type="title"/>
          </p:nvPr>
        </p:nvSpPr>
        <p:spPr>
          <a:xfrm>
            <a:off x="685800" y="1634067"/>
            <a:ext cx="4080932" cy="3310468"/>
          </a:xfrm>
        </p:spPr>
        <p:txBody>
          <a:bodyPr vert="horz" lIns="91440" tIns="45720" rIns="91440" bIns="45720" rtlCol="0" anchor="b">
            <a:normAutofit/>
          </a:bodyPr>
          <a:lstStyle/>
          <a:p>
            <a:pPr algn="l"/>
            <a:r>
              <a:rPr lang="en-US" sz="5400">
                <a:solidFill>
                  <a:schemeClr val="bg1"/>
                </a:solidFill>
              </a:rPr>
              <a:t>ATAQUE WPA2</a:t>
            </a:r>
          </a:p>
        </p:txBody>
      </p:sp>
    </p:spTree>
    <p:extLst>
      <p:ext uri="{BB962C8B-B14F-4D97-AF65-F5344CB8AC3E}">
        <p14:creationId xmlns:p14="http://schemas.microsoft.com/office/powerpoint/2010/main" val="2242446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45D5E2E1-9149-4017-A67A-3F810246E5E6}"/>
              </a:ext>
            </a:extLst>
          </p:cNvPr>
          <p:cNvPicPr>
            <a:picLocks noGrp="1" noChangeAspect="1"/>
          </p:cNvPicPr>
          <p:nvPr>
            <p:ph idx="1"/>
          </p:nvPr>
        </p:nvPicPr>
        <p:blipFill>
          <a:blip r:embed="rId3"/>
          <a:stretch>
            <a:fillRect/>
          </a:stretch>
        </p:blipFill>
        <p:spPr>
          <a:xfrm>
            <a:off x="977550" y="1317262"/>
            <a:ext cx="6202778" cy="3935714"/>
          </a:xfrm>
          <a:prstGeom prst="rect">
            <a:avLst/>
          </a:prstGeom>
        </p:spPr>
      </p:pic>
      <p:sp>
        <p:nvSpPr>
          <p:cNvPr id="2" name="Título 1">
            <a:extLst>
              <a:ext uri="{FF2B5EF4-FFF2-40B4-BE49-F238E27FC236}">
                <a16:creationId xmlns:a16="http://schemas.microsoft.com/office/drawing/2014/main" id="{7A2BBF36-0AC7-4D5B-B65C-591FF079F7CA}"/>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800"/>
              <a:t>Diseño de la red </a:t>
            </a:r>
          </a:p>
        </p:txBody>
      </p:sp>
    </p:spTree>
    <p:extLst>
      <p:ext uri="{BB962C8B-B14F-4D97-AF65-F5344CB8AC3E}">
        <p14:creationId xmlns:p14="http://schemas.microsoft.com/office/powerpoint/2010/main" val="1544339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Freeform: Shape 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CDC8A919-5ADC-4A4D-867E-D87FE58D39E1}"/>
              </a:ext>
            </a:extLst>
          </p:cNvPr>
          <p:cNvPicPr>
            <a:picLocks noChangeAspect="1"/>
          </p:cNvPicPr>
          <p:nvPr/>
        </p:nvPicPr>
        <p:blipFill>
          <a:blip r:embed="rId3"/>
          <a:stretch>
            <a:fillRect/>
          </a:stretch>
        </p:blipFill>
        <p:spPr>
          <a:xfrm>
            <a:off x="3585111" y="489788"/>
            <a:ext cx="5804944" cy="5878423"/>
          </a:xfrm>
          <a:prstGeom prst="rect">
            <a:avLst/>
          </a:prstGeom>
        </p:spPr>
      </p:pic>
    </p:spTree>
    <p:extLst>
      <p:ext uri="{BB962C8B-B14F-4D97-AF65-F5344CB8AC3E}">
        <p14:creationId xmlns:p14="http://schemas.microsoft.com/office/powerpoint/2010/main" val="3512242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Freeform: Shape 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6BA6ABCA-1B3C-4BEC-A270-AB3FE08D9A36}"/>
              </a:ext>
            </a:extLst>
          </p:cNvPr>
          <p:cNvPicPr>
            <a:picLocks noChangeAspect="1"/>
          </p:cNvPicPr>
          <p:nvPr/>
        </p:nvPicPr>
        <p:blipFill>
          <a:blip r:embed="rId3"/>
          <a:stretch>
            <a:fillRect/>
          </a:stretch>
        </p:blipFill>
        <p:spPr>
          <a:xfrm>
            <a:off x="3120572" y="464457"/>
            <a:ext cx="7247150" cy="5907314"/>
          </a:xfrm>
          <a:prstGeom prst="rect">
            <a:avLst/>
          </a:prstGeom>
        </p:spPr>
      </p:pic>
    </p:spTree>
    <p:extLst>
      <p:ext uri="{BB962C8B-B14F-4D97-AF65-F5344CB8AC3E}">
        <p14:creationId xmlns:p14="http://schemas.microsoft.com/office/powerpoint/2010/main" val="3475067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Freeform: Shape 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B7105B8C-7D75-47FF-BC1B-0AD89D5BA865}"/>
              </a:ext>
            </a:extLst>
          </p:cNvPr>
          <p:cNvPicPr>
            <a:picLocks noChangeAspect="1"/>
          </p:cNvPicPr>
          <p:nvPr/>
        </p:nvPicPr>
        <p:blipFill>
          <a:blip r:embed="rId3"/>
          <a:stretch>
            <a:fillRect/>
          </a:stretch>
        </p:blipFill>
        <p:spPr>
          <a:xfrm>
            <a:off x="2587625" y="544511"/>
            <a:ext cx="8501289" cy="5856289"/>
          </a:xfrm>
          <a:prstGeom prst="rect">
            <a:avLst/>
          </a:prstGeom>
        </p:spPr>
      </p:pic>
    </p:spTree>
    <p:extLst>
      <p:ext uri="{BB962C8B-B14F-4D97-AF65-F5344CB8AC3E}">
        <p14:creationId xmlns:p14="http://schemas.microsoft.com/office/powerpoint/2010/main" val="712158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Freeform: Shape 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9A8CCE54-1E9D-4924-B886-867FB6421234}"/>
              </a:ext>
            </a:extLst>
          </p:cNvPr>
          <p:cNvPicPr>
            <a:picLocks noChangeAspect="1"/>
          </p:cNvPicPr>
          <p:nvPr/>
        </p:nvPicPr>
        <p:blipFill>
          <a:blip r:embed="rId3"/>
          <a:stretch>
            <a:fillRect/>
          </a:stretch>
        </p:blipFill>
        <p:spPr>
          <a:xfrm>
            <a:off x="2423886" y="404225"/>
            <a:ext cx="8650513" cy="5967545"/>
          </a:xfrm>
          <a:prstGeom prst="rect">
            <a:avLst/>
          </a:prstGeom>
        </p:spPr>
      </p:pic>
    </p:spTree>
    <p:extLst>
      <p:ext uri="{BB962C8B-B14F-4D97-AF65-F5344CB8AC3E}">
        <p14:creationId xmlns:p14="http://schemas.microsoft.com/office/powerpoint/2010/main" val="628674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E17C2-8DA7-49DF-88D2-70C585322C7E}"/>
              </a:ext>
            </a:extLst>
          </p:cNvPr>
          <p:cNvSpPr>
            <a:spLocks noGrp="1"/>
          </p:cNvSpPr>
          <p:nvPr>
            <p:ph type="title"/>
          </p:nvPr>
        </p:nvSpPr>
        <p:spPr>
          <a:xfrm>
            <a:off x="1484311" y="685801"/>
            <a:ext cx="10018713" cy="576330"/>
          </a:xfrm>
        </p:spPr>
        <p:txBody>
          <a:bodyPr>
            <a:normAutofit fontScale="90000"/>
          </a:bodyPr>
          <a:lstStyle/>
          <a:p>
            <a:r>
              <a:rPr lang="es-ES" dirty="0"/>
              <a:t>INDICE </a:t>
            </a:r>
          </a:p>
        </p:txBody>
      </p:sp>
      <p:sp>
        <p:nvSpPr>
          <p:cNvPr id="3" name="Marcador de contenido 2">
            <a:extLst>
              <a:ext uri="{FF2B5EF4-FFF2-40B4-BE49-F238E27FC236}">
                <a16:creationId xmlns:a16="http://schemas.microsoft.com/office/drawing/2014/main" id="{53D06C11-D5E7-4984-BADF-0A6718CC4144}"/>
              </a:ext>
            </a:extLst>
          </p:cNvPr>
          <p:cNvSpPr>
            <a:spLocks noGrp="1"/>
          </p:cNvSpPr>
          <p:nvPr>
            <p:ph idx="1"/>
          </p:nvPr>
        </p:nvSpPr>
        <p:spPr>
          <a:xfrm>
            <a:off x="1455314" y="1429555"/>
            <a:ext cx="10047710" cy="4742644"/>
          </a:xfrm>
        </p:spPr>
        <p:txBody>
          <a:bodyPr/>
          <a:lstStyle/>
          <a:p>
            <a:pPr marL="0" indent="0">
              <a:buNone/>
            </a:pPr>
            <a:r>
              <a:rPr lang="es-ES" dirty="0"/>
              <a:t>1- REQUISITOS DEL PROTOTIPO A IMPLEMENTAR </a:t>
            </a:r>
          </a:p>
          <a:p>
            <a:pPr marL="0" indent="0">
              <a:buNone/>
            </a:pPr>
            <a:r>
              <a:rPr lang="es-ES" dirty="0"/>
              <a:t>	1.1- REQUISITOS FUNCIONALES</a:t>
            </a:r>
          </a:p>
          <a:p>
            <a:pPr marL="0" indent="0">
              <a:buNone/>
            </a:pPr>
            <a:r>
              <a:rPr lang="es-ES" dirty="0"/>
              <a:t>	1.2- OTROS REQUISITOS 	</a:t>
            </a:r>
          </a:p>
          <a:p>
            <a:pPr marL="0" indent="0">
              <a:buNone/>
            </a:pPr>
            <a:r>
              <a:rPr lang="es-ES" dirty="0"/>
              <a:t>2- PROYECTO DE IMPLEMENTACION DE SISTEMA CON AIRCRAK-NG </a:t>
            </a:r>
          </a:p>
          <a:p>
            <a:pPr marL="0" indent="0">
              <a:buNone/>
            </a:pPr>
            <a:r>
              <a:rPr lang="es-ES" dirty="0"/>
              <a:t>3- PROYECTO DE IMPLEMENTACION DE SISTEMA CON FERN WIFI CRAKER </a:t>
            </a:r>
          </a:p>
          <a:p>
            <a:pPr marL="0" indent="0">
              <a:buNone/>
            </a:pPr>
            <a:r>
              <a:rPr lang="es-ES" dirty="0"/>
              <a:t>4- EVALUACION DE LOS CRITERIOS USANDO AIRCRANK</a:t>
            </a:r>
          </a:p>
          <a:p>
            <a:pPr marL="0" indent="0">
              <a:buNone/>
            </a:pPr>
            <a:r>
              <a:rPr lang="es-ES" dirty="0"/>
              <a:t>5-EVALUACION DE LOS CRITERIOS USANDO FERN WIFI</a:t>
            </a:r>
          </a:p>
          <a:p>
            <a:pPr marL="0" indent="0">
              <a:buNone/>
            </a:pPr>
            <a:r>
              <a:rPr lang="es-ES" dirty="0"/>
              <a:t>6- COMPARACION </a:t>
            </a:r>
          </a:p>
          <a:p>
            <a:pPr marL="0" indent="0">
              <a:buNone/>
            </a:pPr>
            <a:r>
              <a:rPr lang="es-ES" dirty="0"/>
              <a:t>7- CONCLUSIONES </a:t>
            </a:r>
          </a:p>
        </p:txBody>
      </p:sp>
    </p:spTree>
    <p:extLst>
      <p:ext uri="{BB962C8B-B14F-4D97-AF65-F5344CB8AC3E}">
        <p14:creationId xmlns:p14="http://schemas.microsoft.com/office/powerpoint/2010/main" val="2732117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Freeform: Shape 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E0041897-59A9-4FBD-A21E-63D06ED5314E}"/>
              </a:ext>
            </a:extLst>
          </p:cNvPr>
          <p:cNvPicPr>
            <a:picLocks noChangeAspect="1"/>
          </p:cNvPicPr>
          <p:nvPr/>
        </p:nvPicPr>
        <p:blipFill>
          <a:blip r:embed="rId3"/>
          <a:stretch>
            <a:fillRect/>
          </a:stretch>
        </p:blipFill>
        <p:spPr>
          <a:xfrm>
            <a:off x="2152650" y="563126"/>
            <a:ext cx="9243283" cy="5823159"/>
          </a:xfrm>
          <a:prstGeom prst="rect">
            <a:avLst/>
          </a:prstGeom>
        </p:spPr>
      </p:pic>
    </p:spTree>
    <p:extLst>
      <p:ext uri="{BB962C8B-B14F-4D97-AF65-F5344CB8AC3E}">
        <p14:creationId xmlns:p14="http://schemas.microsoft.com/office/powerpoint/2010/main" val="1675611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Freeform: Shape 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AB6EC58B-702D-48CB-8F8E-92CD54F27965}"/>
              </a:ext>
            </a:extLst>
          </p:cNvPr>
          <p:cNvPicPr>
            <a:picLocks noChangeAspect="1"/>
          </p:cNvPicPr>
          <p:nvPr/>
        </p:nvPicPr>
        <p:blipFill>
          <a:blip r:embed="rId3"/>
          <a:stretch>
            <a:fillRect/>
          </a:stretch>
        </p:blipFill>
        <p:spPr>
          <a:xfrm>
            <a:off x="2291492" y="435429"/>
            <a:ext cx="9104442" cy="5994400"/>
          </a:xfrm>
          <a:prstGeom prst="rect">
            <a:avLst/>
          </a:prstGeom>
        </p:spPr>
      </p:pic>
    </p:spTree>
    <p:extLst>
      <p:ext uri="{BB962C8B-B14F-4D97-AF65-F5344CB8AC3E}">
        <p14:creationId xmlns:p14="http://schemas.microsoft.com/office/powerpoint/2010/main" val="3621106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Freeform: Shape 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61D9CEC9-EAA7-4465-9D8C-6204E8A7202C}"/>
              </a:ext>
            </a:extLst>
          </p:cNvPr>
          <p:cNvPicPr>
            <a:picLocks noChangeAspect="1"/>
          </p:cNvPicPr>
          <p:nvPr/>
        </p:nvPicPr>
        <p:blipFill>
          <a:blip r:embed="rId3"/>
          <a:stretch>
            <a:fillRect/>
          </a:stretch>
        </p:blipFill>
        <p:spPr>
          <a:xfrm>
            <a:off x="2291491" y="427498"/>
            <a:ext cx="8986109" cy="5987816"/>
          </a:xfrm>
          <a:prstGeom prst="rect">
            <a:avLst/>
          </a:prstGeom>
        </p:spPr>
      </p:pic>
    </p:spTree>
    <p:extLst>
      <p:ext uri="{BB962C8B-B14F-4D97-AF65-F5344CB8AC3E}">
        <p14:creationId xmlns:p14="http://schemas.microsoft.com/office/powerpoint/2010/main" val="1031482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Freeform: Shape 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ED3F567E-BAB8-49E1-885C-51DD52B5C94F}"/>
              </a:ext>
            </a:extLst>
          </p:cNvPr>
          <p:cNvPicPr>
            <a:picLocks noChangeAspect="1"/>
          </p:cNvPicPr>
          <p:nvPr/>
        </p:nvPicPr>
        <p:blipFill>
          <a:blip r:embed="rId3"/>
          <a:stretch>
            <a:fillRect/>
          </a:stretch>
        </p:blipFill>
        <p:spPr>
          <a:xfrm>
            <a:off x="1952625" y="384744"/>
            <a:ext cx="9295945" cy="6151522"/>
          </a:xfrm>
          <a:prstGeom prst="rect">
            <a:avLst/>
          </a:prstGeom>
        </p:spPr>
      </p:pic>
    </p:spTree>
    <p:extLst>
      <p:ext uri="{BB962C8B-B14F-4D97-AF65-F5344CB8AC3E}">
        <p14:creationId xmlns:p14="http://schemas.microsoft.com/office/powerpoint/2010/main" val="185825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5A38B6-1F09-4B07-B0F2-79E6B0E743C7}"/>
              </a:ext>
            </a:extLst>
          </p:cNvPr>
          <p:cNvSpPr>
            <a:spLocks noGrp="1"/>
          </p:cNvSpPr>
          <p:nvPr>
            <p:ph type="title"/>
          </p:nvPr>
        </p:nvSpPr>
        <p:spPr>
          <a:xfrm>
            <a:off x="1484311" y="685800"/>
            <a:ext cx="10018713" cy="678543"/>
          </a:xfrm>
        </p:spPr>
        <p:txBody>
          <a:bodyPr>
            <a:normAutofit fontScale="90000"/>
          </a:bodyPr>
          <a:lstStyle/>
          <a:p>
            <a:r>
              <a:rPr lang="es-ES" dirty="0"/>
              <a:t>DOCUMENTACION DE PRUEBA </a:t>
            </a:r>
          </a:p>
        </p:txBody>
      </p:sp>
      <p:sp>
        <p:nvSpPr>
          <p:cNvPr id="3" name="Marcador de contenido 2">
            <a:extLst>
              <a:ext uri="{FF2B5EF4-FFF2-40B4-BE49-F238E27FC236}">
                <a16:creationId xmlns:a16="http://schemas.microsoft.com/office/drawing/2014/main" id="{7A986409-4BB4-4427-BBB3-42D5AE87A6FB}"/>
              </a:ext>
            </a:extLst>
          </p:cNvPr>
          <p:cNvSpPr>
            <a:spLocks noGrp="1"/>
          </p:cNvSpPr>
          <p:nvPr>
            <p:ph idx="1"/>
          </p:nvPr>
        </p:nvSpPr>
        <p:spPr>
          <a:xfrm>
            <a:off x="1484310" y="1524000"/>
            <a:ext cx="10018713" cy="4648199"/>
          </a:xfrm>
        </p:spPr>
        <p:txBody>
          <a:bodyPr/>
          <a:lstStyle/>
          <a:p>
            <a:r>
              <a:rPr lang="es-ES" dirty="0"/>
              <a:t>En la prueba con la red WPA si el diccionario no incluye todas las posibles combinaciones de contraseñas que puede existir con la longitud de caracteres adecuados a la contraseña existente el resultado final es que no encontrará la contraseña que tiene la red</a:t>
            </a:r>
          </a:p>
          <a:p>
            <a:r>
              <a:rPr lang="es-ES" dirty="0"/>
              <a:t>Para las redes WEP el resultado de las pruebas es algo más sencillo ya que no dependemos de ningún diccionario de contraseñas pero como se comenta en el apartado en que realizamos el ataque si no hay muchos dispositivos conectados a la red el tiempo que el sistema averigüe la contraseña llevará horas</a:t>
            </a:r>
          </a:p>
        </p:txBody>
      </p:sp>
    </p:spTree>
    <p:extLst>
      <p:ext uri="{BB962C8B-B14F-4D97-AF65-F5344CB8AC3E}">
        <p14:creationId xmlns:p14="http://schemas.microsoft.com/office/powerpoint/2010/main" val="3038225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descr="Imagen que contiene captura de pantalla&#10;&#10;Descripción generada con confianza muy alta">
            <a:extLst>
              <a:ext uri="{FF2B5EF4-FFF2-40B4-BE49-F238E27FC236}">
                <a16:creationId xmlns:a16="http://schemas.microsoft.com/office/drawing/2014/main" id="{BC6803D0-3F97-41B1-89CC-CEFB78224309}"/>
              </a:ext>
            </a:extLst>
          </p:cNvPr>
          <p:cNvPicPr>
            <a:picLocks noGrp="1" noChangeAspect="1"/>
          </p:cNvPicPr>
          <p:nvPr>
            <p:ph idx="1"/>
          </p:nvPr>
        </p:nvPicPr>
        <p:blipFill>
          <a:blip r:embed="rId3"/>
          <a:stretch>
            <a:fillRect/>
          </a:stretch>
        </p:blipFill>
        <p:spPr>
          <a:xfrm>
            <a:off x="977550" y="1013351"/>
            <a:ext cx="6202778" cy="4543536"/>
          </a:xfrm>
          <a:prstGeom prst="rect">
            <a:avLst/>
          </a:prstGeom>
        </p:spPr>
      </p:pic>
      <p:sp>
        <p:nvSpPr>
          <p:cNvPr id="2" name="Título 1">
            <a:extLst>
              <a:ext uri="{FF2B5EF4-FFF2-40B4-BE49-F238E27FC236}">
                <a16:creationId xmlns:a16="http://schemas.microsoft.com/office/drawing/2014/main" id="{7FFC0F7F-3F58-491A-BAFD-AC9C5D1C81B5}"/>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3000"/>
              <a:t>DOCUMENTACION DE INSTALACION </a:t>
            </a:r>
          </a:p>
        </p:txBody>
      </p:sp>
    </p:spTree>
    <p:extLst>
      <p:ext uri="{BB962C8B-B14F-4D97-AF65-F5344CB8AC3E}">
        <p14:creationId xmlns:p14="http://schemas.microsoft.com/office/powerpoint/2010/main" val="1492169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C2EDAD-6792-4BD4-B199-D4BEAFAD08F8}"/>
              </a:ext>
            </a:extLst>
          </p:cNvPr>
          <p:cNvSpPr>
            <a:spLocks noGrp="1"/>
          </p:cNvSpPr>
          <p:nvPr>
            <p:ph type="title"/>
          </p:nvPr>
        </p:nvSpPr>
        <p:spPr>
          <a:xfrm>
            <a:off x="1484311" y="685800"/>
            <a:ext cx="10018713" cy="620486"/>
          </a:xfrm>
        </p:spPr>
        <p:txBody>
          <a:bodyPr>
            <a:normAutofit fontScale="90000"/>
          </a:bodyPr>
          <a:lstStyle/>
          <a:p>
            <a:r>
              <a:rPr lang="es-ES" dirty="0"/>
              <a:t>MANUAL DE USUARIO </a:t>
            </a:r>
          </a:p>
        </p:txBody>
      </p:sp>
      <p:sp>
        <p:nvSpPr>
          <p:cNvPr id="3" name="Marcador de contenido 2">
            <a:extLst>
              <a:ext uri="{FF2B5EF4-FFF2-40B4-BE49-F238E27FC236}">
                <a16:creationId xmlns:a16="http://schemas.microsoft.com/office/drawing/2014/main" id="{8DF86D11-EFC4-4BF3-A60D-C709503F8B44}"/>
              </a:ext>
            </a:extLst>
          </p:cNvPr>
          <p:cNvSpPr>
            <a:spLocks noGrp="1"/>
          </p:cNvSpPr>
          <p:nvPr>
            <p:ph idx="1"/>
          </p:nvPr>
        </p:nvSpPr>
        <p:spPr>
          <a:xfrm>
            <a:off x="1484310" y="1494971"/>
            <a:ext cx="10018713" cy="4296229"/>
          </a:xfrm>
        </p:spPr>
        <p:txBody>
          <a:bodyPr/>
          <a:lstStyle/>
          <a:p>
            <a:r>
              <a:rPr lang="es-ES" dirty="0"/>
              <a:t>En este caso la distribución WifiSlax reconoce automáticamente la tarjeta de red que está integrada por lo que desde la aplicación únicamente seleccionamos la interfaz de red wifi disponible</a:t>
            </a:r>
          </a:p>
        </p:txBody>
      </p:sp>
    </p:spTree>
    <p:extLst>
      <p:ext uri="{BB962C8B-B14F-4D97-AF65-F5344CB8AC3E}">
        <p14:creationId xmlns:p14="http://schemas.microsoft.com/office/powerpoint/2010/main" val="1225819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19"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0"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1"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2"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3" name="Imagen 2">
            <a:extLst>
              <a:ext uri="{FF2B5EF4-FFF2-40B4-BE49-F238E27FC236}">
                <a16:creationId xmlns:a16="http://schemas.microsoft.com/office/drawing/2014/main" id="{92A2F4FA-B1C5-48BC-89B6-8FE1809E5D6A}"/>
              </a:ext>
            </a:extLst>
          </p:cNvPr>
          <p:cNvPicPr>
            <a:picLocks noChangeAspect="1"/>
          </p:cNvPicPr>
          <p:nvPr/>
        </p:nvPicPr>
        <p:blipFill rotWithShape="1">
          <a:blip r:embed="rId3"/>
          <a:srcRect l="10105" r="10450"/>
          <a:stretch/>
        </p:blipFill>
        <p:spPr>
          <a:xfrm>
            <a:off x="20" y="10"/>
            <a:ext cx="5448280"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
        <p:nvSpPr>
          <p:cNvPr id="2" name="Título 1">
            <a:extLst>
              <a:ext uri="{FF2B5EF4-FFF2-40B4-BE49-F238E27FC236}">
                <a16:creationId xmlns:a16="http://schemas.microsoft.com/office/drawing/2014/main" id="{1496FE24-E1B5-47D2-9266-644C97CAD2C5}"/>
              </a:ext>
            </a:extLst>
          </p:cNvPr>
          <p:cNvSpPr>
            <a:spLocks noGrp="1"/>
          </p:cNvSpPr>
          <p:nvPr>
            <p:ph type="title"/>
          </p:nvPr>
        </p:nvSpPr>
        <p:spPr>
          <a:xfrm>
            <a:off x="5448299" y="1380068"/>
            <a:ext cx="6054723" cy="2616199"/>
          </a:xfrm>
        </p:spPr>
        <p:txBody>
          <a:bodyPr vert="horz" lIns="91440" tIns="45720" rIns="91440" bIns="45720" rtlCol="0" anchor="b">
            <a:normAutofit/>
          </a:bodyPr>
          <a:lstStyle/>
          <a:p>
            <a:pPr algn="r">
              <a:lnSpc>
                <a:spcPct val="90000"/>
              </a:lnSpc>
            </a:pPr>
            <a:r>
              <a:rPr lang="en-US" sz="5100"/>
              <a:t>EVALUACION DE LOS CRITERIOS USANDO AIRCRANK</a:t>
            </a:r>
          </a:p>
        </p:txBody>
      </p:sp>
    </p:spTree>
    <p:extLst>
      <p:ext uri="{BB962C8B-B14F-4D97-AF65-F5344CB8AC3E}">
        <p14:creationId xmlns:p14="http://schemas.microsoft.com/office/powerpoint/2010/main" val="349507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3"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6" name="Rectangle 15">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Imagen que contiene captura de pantalla&#10;&#10;Descripción generada con confianza muy alta">
            <a:extLst>
              <a:ext uri="{FF2B5EF4-FFF2-40B4-BE49-F238E27FC236}">
                <a16:creationId xmlns:a16="http://schemas.microsoft.com/office/drawing/2014/main" id="{745AAE52-D91F-45E7-AA5F-2EF0CC396398}"/>
              </a:ext>
            </a:extLst>
          </p:cNvPr>
          <p:cNvPicPr>
            <a:picLocks noChangeAspect="1"/>
          </p:cNvPicPr>
          <p:nvPr/>
        </p:nvPicPr>
        <p:blipFill>
          <a:blip r:embed="rId3"/>
          <a:stretch>
            <a:fillRect/>
          </a:stretch>
        </p:blipFill>
        <p:spPr>
          <a:xfrm>
            <a:off x="2369819" y="643467"/>
            <a:ext cx="7452362" cy="5571066"/>
          </a:xfrm>
          <a:prstGeom prst="rect">
            <a:avLst/>
          </a:prstGeom>
        </p:spPr>
      </p:pic>
    </p:spTree>
    <p:extLst>
      <p:ext uri="{BB962C8B-B14F-4D97-AF65-F5344CB8AC3E}">
        <p14:creationId xmlns:p14="http://schemas.microsoft.com/office/powerpoint/2010/main" val="3188735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19"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0"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1"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2"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3" name="Imagen 2">
            <a:extLst>
              <a:ext uri="{FF2B5EF4-FFF2-40B4-BE49-F238E27FC236}">
                <a16:creationId xmlns:a16="http://schemas.microsoft.com/office/drawing/2014/main" id="{EAD58C21-B8BE-401E-9BE5-C9FD0FD29EF7}"/>
              </a:ext>
            </a:extLst>
          </p:cNvPr>
          <p:cNvPicPr>
            <a:picLocks noChangeAspect="1"/>
          </p:cNvPicPr>
          <p:nvPr/>
        </p:nvPicPr>
        <p:blipFill rotWithShape="1">
          <a:blip r:embed="rId3"/>
          <a:srcRect l="13097" r="7459"/>
          <a:stretch/>
        </p:blipFill>
        <p:spPr>
          <a:xfrm>
            <a:off x="20" y="10"/>
            <a:ext cx="5448280"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
        <p:nvSpPr>
          <p:cNvPr id="2" name="Título 1">
            <a:extLst>
              <a:ext uri="{FF2B5EF4-FFF2-40B4-BE49-F238E27FC236}">
                <a16:creationId xmlns:a16="http://schemas.microsoft.com/office/drawing/2014/main" id="{C6F20178-85BB-48CE-9C24-4C23F1D5A8B0}"/>
              </a:ext>
            </a:extLst>
          </p:cNvPr>
          <p:cNvSpPr>
            <a:spLocks noGrp="1"/>
          </p:cNvSpPr>
          <p:nvPr>
            <p:ph type="title"/>
          </p:nvPr>
        </p:nvSpPr>
        <p:spPr>
          <a:xfrm>
            <a:off x="5448299" y="1380068"/>
            <a:ext cx="6054723" cy="2616199"/>
          </a:xfrm>
        </p:spPr>
        <p:txBody>
          <a:bodyPr vert="horz" lIns="91440" tIns="45720" rIns="91440" bIns="45720" rtlCol="0" anchor="b">
            <a:normAutofit/>
          </a:bodyPr>
          <a:lstStyle/>
          <a:p>
            <a:pPr algn="r">
              <a:lnSpc>
                <a:spcPct val="90000"/>
              </a:lnSpc>
            </a:pPr>
            <a:r>
              <a:rPr lang="en-US" sz="4200"/>
              <a:t>EVALUACION DE LOS CRITERIOS USANDO FERN WIFI</a:t>
            </a:r>
            <a:br>
              <a:rPr lang="en-US" sz="4200"/>
            </a:br>
            <a:endParaRPr lang="en-US" sz="4200"/>
          </a:p>
        </p:txBody>
      </p:sp>
    </p:spTree>
    <p:extLst>
      <p:ext uri="{BB962C8B-B14F-4D97-AF65-F5344CB8AC3E}">
        <p14:creationId xmlns:p14="http://schemas.microsoft.com/office/powerpoint/2010/main" val="262030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8348C3-6249-4952-AA86-C63DB35EA9F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E6174AD-DBB0-43E6-98C2-738DB3A1524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13" name="Freeform 6">
              <a:extLst>
                <a:ext uri="{FF2B5EF4-FFF2-40B4-BE49-F238E27FC236}">
                  <a16:creationId xmlns:a16="http://schemas.microsoft.com/office/drawing/2014/main" id="{50A59800-3661-4778-9D8A-F816C85C41D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7A810977-C816-4698-B7E7-0E6BDED794A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181E4B1B-2437-4A14-8927-817FC7AED67F}"/>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3F98AD26-9FF7-44EA-B876-9C857F8ED970}"/>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32EBB12A-A9CE-446F-9462-15DAC0D0FA52}"/>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85925599-F99B-48E5-A384-76136C0818B7}"/>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Imagen 4">
            <a:extLst>
              <a:ext uri="{FF2B5EF4-FFF2-40B4-BE49-F238E27FC236}">
                <a16:creationId xmlns:a16="http://schemas.microsoft.com/office/drawing/2014/main" id="{11A4A59F-DBA8-4744-A258-801512CA912A}"/>
              </a:ext>
            </a:extLst>
          </p:cNvPr>
          <p:cNvPicPr>
            <a:picLocks noChangeAspect="1"/>
          </p:cNvPicPr>
          <p:nvPr/>
        </p:nvPicPr>
        <p:blipFill rotWithShape="1">
          <a:blip r:embed="rId3">
            <a:extLst>
              <a:ext uri="{28A0092B-C50C-407E-A947-70E740481C1C}">
                <a14:useLocalDpi xmlns:a14="http://schemas.microsoft.com/office/drawing/2010/main" val="0"/>
              </a:ext>
            </a:extLst>
          </a:blip>
          <a:srcRect l="18080" r="13796" b="-1"/>
          <a:stretch/>
        </p:blipFill>
        <p:spPr>
          <a:xfrm>
            <a:off x="20" y="10"/>
            <a:ext cx="5448280"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
        <p:nvSpPr>
          <p:cNvPr id="2" name="Título 1">
            <a:extLst>
              <a:ext uri="{FF2B5EF4-FFF2-40B4-BE49-F238E27FC236}">
                <a16:creationId xmlns:a16="http://schemas.microsoft.com/office/drawing/2014/main" id="{A08D0DB2-1BE8-4872-B417-A0BE263B8631}"/>
              </a:ext>
            </a:extLst>
          </p:cNvPr>
          <p:cNvSpPr>
            <a:spLocks noGrp="1"/>
          </p:cNvSpPr>
          <p:nvPr>
            <p:ph type="ctrTitle"/>
          </p:nvPr>
        </p:nvSpPr>
        <p:spPr>
          <a:xfrm>
            <a:off x="5448299" y="1380068"/>
            <a:ext cx="6054723" cy="2616199"/>
          </a:xfrm>
        </p:spPr>
        <p:txBody>
          <a:bodyPr>
            <a:normAutofit/>
          </a:bodyPr>
          <a:lstStyle/>
          <a:p>
            <a:pPr>
              <a:lnSpc>
                <a:spcPct val="90000"/>
              </a:lnSpc>
            </a:pPr>
            <a:r>
              <a:rPr lang="es-ES" dirty="0"/>
              <a:t>REQUISITOS DEL PROTOTIPO A IMPLEMENTAR</a:t>
            </a:r>
            <a:endParaRPr lang="es-ES"/>
          </a:p>
        </p:txBody>
      </p:sp>
    </p:spTree>
    <p:extLst>
      <p:ext uri="{BB962C8B-B14F-4D97-AF65-F5344CB8AC3E}">
        <p14:creationId xmlns:p14="http://schemas.microsoft.com/office/powerpoint/2010/main" val="14001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3"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6" name="Rectangle 15">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461B7BE3-D9B3-4D91-8D64-D375B2CB7DA2}"/>
              </a:ext>
            </a:extLst>
          </p:cNvPr>
          <p:cNvPicPr>
            <a:picLocks noChangeAspect="1"/>
          </p:cNvPicPr>
          <p:nvPr/>
        </p:nvPicPr>
        <p:blipFill>
          <a:blip r:embed="rId3"/>
          <a:stretch>
            <a:fillRect/>
          </a:stretch>
        </p:blipFill>
        <p:spPr>
          <a:xfrm>
            <a:off x="2166408" y="643467"/>
            <a:ext cx="8080677" cy="5571066"/>
          </a:xfrm>
          <a:prstGeom prst="rect">
            <a:avLst/>
          </a:prstGeom>
        </p:spPr>
      </p:pic>
    </p:spTree>
    <p:extLst>
      <p:ext uri="{BB962C8B-B14F-4D97-AF65-F5344CB8AC3E}">
        <p14:creationId xmlns:p14="http://schemas.microsoft.com/office/powerpoint/2010/main" val="2900451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21"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Imagen 4" descr="Imagen que contiene señal, imágenes prediseñadas&#10;&#10;Descripción generada con confianza alta">
            <a:extLst>
              <a:ext uri="{FF2B5EF4-FFF2-40B4-BE49-F238E27FC236}">
                <a16:creationId xmlns:a16="http://schemas.microsoft.com/office/drawing/2014/main" id="{7E5BD832-9FA7-411A-BB06-1061804A59F0}"/>
              </a:ext>
            </a:extLst>
          </p:cNvPr>
          <p:cNvPicPr>
            <a:picLocks noChangeAspect="1"/>
          </p:cNvPicPr>
          <p:nvPr/>
        </p:nvPicPr>
        <p:blipFill rotWithShape="1">
          <a:blip r:embed="rId3"/>
          <a:srcRect r="-1" b="11699"/>
          <a:stretch/>
        </p:blipFill>
        <p:spPr>
          <a:xfrm>
            <a:off x="20" y="10"/>
            <a:ext cx="5448280"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
        <p:nvSpPr>
          <p:cNvPr id="2" name="Título 1">
            <a:extLst>
              <a:ext uri="{FF2B5EF4-FFF2-40B4-BE49-F238E27FC236}">
                <a16:creationId xmlns:a16="http://schemas.microsoft.com/office/drawing/2014/main" id="{C0559D75-E860-47CC-9DD7-8908E143B429}"/>
              </a:ext>
            </a:extLst>
          </p:cNvPr>
          <p:cNvSpPr>
            <a:spLocks noGrp="1"/>
          </p:cNvSpPr>
          <p:nvPr>
            <p:ph type="title"/>
          </p:nvPr>
        </p:nvSpPr>
        <p:spPr>
          <a:xfrm>
            <a:off x="5448299" y="1380068"/>
            <a:ext cx="6054723" cy="2616199"/>
          </a:xfrm>
        </p:spPr>
        <p:txBody>
          <a:bodyPr vert="horz" lIns="91440" tIns="45720" rIns="91440" bIns="45720" rtlCol="0" anchor="b">
            <a:normAutofit/>
          </a:bodyPr>
          <a:lstStyle/>
          <a:p>
            <a:pPr algn="r"/>
            <a:r>
              <a:rPr lang="en-US" sz="6000"/>
              <a:t>COMPARACION</a:t>
            </a:r>
          </a:p>
        </p:txBody>
      </p:sp>
    </p:spTree>
    <p:extLst>
      <p:ext uri="{BB962C8B-B14F-4D97-AF65-F5344CB8AC3E}">
        <p14:creationId xmlns:p14="http://schemas.microsoft.com/office/powerpoint/2010/main" val="2540336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3"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6" name="Rectangle 15">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E1FB3107-CF9C-438D-B5A7-C6C6070B9B8A}"/>
              </a:ext>
            </a:extLst>
          </p:cNvPr>
          <p:cNvPicPr>
            <a:picLocks noChangeAspect="1"/>
          </p:cNvPicPr>
          <p:nvPr/>
        </p:nvPicPr>
        <p:blipFill>
          <a:blip r:embed="rId3"/>
          <a:stretch>
            <a:fillRect/>
          </a:stretch>
        </p:blipFill>
        <p:spPr>
          <a:xfrm>
            <a:off x="1334405" y="643467"/>
            <a:ext cx="9523190" cy="5571066"/>
          </a:xfrm>
          <a:prstGeom prst="rect">
            <a:avLst/>
          </a:prstGeom>
        </p:spPr>
      </p:pic>
    </p:spTree>
    <p:extLst>
      <p:ext uri="{BB962C8B-B14F-4D97-AF65-F5344CB8AC3E}">
        <p14:creationId xmlns:p14="http://schemas.microsoft.com/office/powerpoint/2010/main" val="3751395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467CB0A-68A6-43C3-9200-CCD426654289}"/>
              </a:ext>
            </a:extLst>
          </p:cNvPr>
          <p:cNvPicPr>
            <a:picLocks noChangeAspect="1"/>
          </p:cNvPicPr>
          <p:nvPr/>
        </p:nvPicPr>
        <p:blipFill>
          <a:blip r:embed="rId2"/>
          <a:stretch>
            <a:fillRect/>
          </a:stretch>
        </p:blipFill>
        <p:spPr>
          <a:xfrm>
            <a:off x="4122059" y="146584"/>
            <a:ext cx="5573484" cy="5853431"/>
          </a:xfrm>
          <a:prstGeom prst="rect">
            <a:avLst/>
          </a:prstGeom>
        </p:spPr>
      </p:pic>
    </p:spTree>
    <p:extLst>
      <p:ext uri="{BB962C8B-B14F-4D97-AF65-F5344CB8AC3E}">
        <p14:creationId xmlns:p14="http://schemas.microsoft.com/office/powerpoint/2010/main" val="326849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B4CB97F-6C00-4C42-969E-76EA267DF546}"/>
              </a:ext>
            </a:extLst>
          </p:cNvPr>
          <p:cNvPicPr>
            <a:picLocks noChangeAspect="1"/>
          </p:cNvPicPr>
          <p:nvPr/>
        </p:nvPicPr>
        <p:blipFill>
          <a:blip r:embed="rId2"/>
          <a:stretch>
            <a:fillRect/>
          </a:stretch>
        </p:blipFill>
        <p:spPr>
          <a:xfrm>
            <a:off x="3755571" y="464457"/>
            <a:ext cx="5707743" cy="5707743"/>
          </a:xfrm>
          <a:prstGeom prst="rect">
            <a:avLst/>
          </a:prstGeom>
        </p:spPr>
      </p:pic>
    </p:spTree>
    <p:extLst>
      <p:ext uri="{BB962C8B-B14F-4D97-AF65-F5344CB8AC3E}">
        <p14:creationId xmlns:p14="http://schemas.microsoft.com/office/powerpoint/2010/main" val="1854269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3"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3" name="Imagen 2">
            <a:extLst>
              <a:ext uri="{FF2B5EF4-FFF2-40B4-BE49-F238E27FC236}">
                <a16:creationId xmlns:a16="http://schemas.microsoft.com/office/drawing/2014/main" id="{042AFB6E-BC0C-4A22-8515-32E11566F38E}"/>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058539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EAC6F4-CC14-4018-8EB7-80E98A20725F}"/>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20B54FFC-1F45-4851-B17E-27AA9F2AA7D3}"/>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41D2D494-2435-4150-B9D3-974CD924E5B2}"/>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1919E1BB-9B82-4C97-919D-92ED3FFE6690}"/>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6F8ACC16-1243-4719-B21E-C286C1026B6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453E1702-AF03-4993-9127-D048E931435D}"/>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B0A6365B-1292-4142-BA51-04BCB3D4C1A5}"/>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 name="Imagen 4">
            <a:extLst>
              <a:ext uri="{FF2B5EF4-FFF2-40B4-BE49-F238E27FC236}">
                <a16:creationId xmlns:a16="http://schemas.microsoft.com/office/drawing/2014/main" id="{A4AF7F0C-58DF-4429-BB0C-E0B613D8E05C}"/>
              </a:ext>
            </a:extLst>
          </p:cNvPr>
          <p:cNvPicPr>
            <a:picLocks noChangeAspect="1"/>
          </p:cNvPicPr>
          <p:nvPr/>
        </p:nvPicPr>
        <p:blipFill rotWithShape="1">
          <a:blip r:embed="rId3"/>
          <a:srcRect t="11113" r="1" b="21460"/>
          <a:stretch/>
        </p:blipFill>
        <p:spPr>
          <a:xfrm>
            <a:off x="709612" y="-19711"/>
            <a:ext cx="11395934" cy="6857990"/>
          </a:xfrm>
          <a:custGeom>
            <a:avLst/>
            <a:gdLst>
              <a:gd name="connsiteX0" fmla="*/ 867942 w 11395934"/>
              <a:gd name="connsiteY0" fmla="*/ 0 h 6858000"/>
              <a:gd name="connsiteX1" fmla="*/ 1786638 w 11395934"/>
              <a:gd name="connsiteY1" fmla="*/ 0 h 6858000"/>
              <a:gd name="connsiteX2" fmla="*/ 11395934 w 11395934"/>
              <a:gd name="connsiteY2" fmla="*/ 0 h 6858000"/>
              <a:gd name="connsiteX3" fmla="*/ 11395934 w 11395934"/>
              <a:gd name="connsiteY3" fmla="*/ 6858000 h 6858000"/>
              <a:gd name="connsiteX4" fmla="*/ 1925619 w 11395934"/>
              <a:gd name="connsiteY4" fmla="*/ 6858000 h 6858000"/>
              <a:gd name="connsiteX5" fmla="*/ 1924311 w 11395934"/>
              <a:gd name="connsiteY5" fmla="*/ 6820097 h 6858000"/>
              <a:gd name="connsiteX6" fmla="*/ 1925076 w 11395934"/>
              <a:gd name="connsiteY6" fmla="*/ 6858000 h 6858000"/>
              <a:gd name="connsiteX7" fmla="*/ 1892647 w 11395934"/>
              <a:gd name="connsiteY7" fmla="*/ 6858000 h 6858000"/>
              <a:gd name="connsiteX8" fmla="*/ 0 w 11395934"/>
              <a:gd name="connsiteY8" fmla="*/ 5314276 h 6858000"/>
              <a:gd name="connsiteX9" fmla="*/ 867942 w 11395934"/>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5934" h="6858000">
                <a:moveTo>
                  <a:pt x="867942" y="0"/>
                </a:moveTo>
                <a:lnTo>
                  <a:pt x="1786638" y="0"/>
                </a:lnTo>
                <a:lnTo>
                  <a:pt x="11395934" y="0"/>
                </a:lnTo>
                <a:lnTo>
                  <a:pt x="11395934" y="6858000"/>
                </a:lnTo>
                <a:lnTo>
                  <a:pt x="1925619" y="6858000"/>
                </a:lnTo>
                <a:lnTo>
                  <a:pt x="1924311" y="6820097"/>
                </a:lnTo>
                <a:lnTo>
                  <a:pt x="1925076" y="6858000"/>
                </a:lnTo>
                <a:lnTo>
                  <a:pt x="1892647" y="6858000"/>
                </a:lnTo>
                <a:lnTo>
                  <a:pt x="0" y="5314276"/>
                </a:lnTo>
                <a:cubicBezTo>
                  <a:pt x="282142" y="3542851"/>
                  <a:pt x="585800" y="1771425"/>
                  <a:pt x="867942" y="0"/>
                </a:cubicBezTo>
                <a:close/>
              </a:path>
            </a:pathLst>
          </a:custGeom>
        </p:spPr>
      </p:pic>
      <p:sp>
        <p:nvSpPr>
          <p:cNvPr id="9" name="CuadroTexto 8">
            <a:extLst>
              <a:ext uri="{FF2B5EF4-FFF2-40B4-BE49-F238E27FC236}">
                <a16:creationId xmlns:a16="http://schemas.microsoft.com/office/drawing/2014/main" id="{EFBBFDD7-D0F8-4BC9-A041-D27F96BDAB7A}"/>
              </a:ext>
            </a:extLst>
          </p:cNvPr>
          <p:cNvSpPr txBox="1"/>
          <p:nvPr/>
        </p:nvSpPr>
        <p:spPr>
          <a:xfrm>
            <a:off x="2395470" y="1210614"/>
            <a:ext cx="8603088" cy="3970318"/>
          </a:xfrm>
          <a:prstGeom prst="rect">
            <a:avLst/>
          </a:prstGeom>
          <a:noFill/>
        </p:spPr>
        <p:txBody>
          <a:bodyPr wrap="square" rtlCol="0">
            <a:spAutoFit/>
          </a:bodyPr>
          <a:lstStyle/>
          <a:p>
            <a:pPr algn="ctr"/>
            <a:r>
              <a:rPr lang="es-ES" sz="3600" dirty="0"/>
              <a:t>El objetivo del proyecto es comparar el comportamiento de las tecnologías </a:t>
            </a:r>
            <a:r>
              <a:rPr lang="es-ES" sz="3600" b="1" dirty="0"/>
              <a:t>Aircrack-ng</a:t>
            </a:r>
            <a:r>
              <a:rPr lang="es-ES" sz="3600" dirty="0"/>
              <a:t> y </a:t>
            </a:r>
            <a:r>
              <a:rPr lang="es-ES" sz="3600" b="1" dirty="0"/>
              <a:t>Fern Wifi Cracker </a:t>
            </a:r>
            <a:r>
              <a:rPr lang="es-ES" sz="3600" dirty="0"/>
              <a:t>a la hora de descifrar y crackear contraseñas de redes wifi. Para ello, vamos a realizar varios ataques a redes wifi con diferentes tipos de encriptación de contraseñas</a:t>
            </a:r>
          </a:p>
        </p:txBody>
      </p:sp>
    </p:spTree>
    <p:extLst>
      <p:ext uri="{BB962C8B-B14F-4D97-AF65-F5344CB8AC3E}">
        <p14:creationId xmlns:p14="http://schemas.microsoft.com/office/powerpoint/2010/main" val="1618619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E58348C3-6249-4952-AA86-C63DB35EA9F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E6174AD-DBB0-43E6-98C2-738DB3A1524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19" name="Freeform 6">
              <a:extLst>
                <a:ext uri="{FF2B5EF4-FFF2-40B4-BE49-F238E27FC236}">
                  <a16:creationId xmlns:a16="http://schemas.microsoft.com/office/drawing/2014/main" id="{50A59800-3661-4778-9D8A-F816C85C41D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0" name="Freeform 7">
              <a:extLst>
                <a:ext uri="{FF2B5EF4-FFF2-40B4-BE49-F238E27FC236}">
                  <a16:creationId xmlns:a16="http://schemas.microsoft.com/office/drawing/2014/main" id="{7A810977-C816-4698-B7E7-0E6BDED794A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1" name="Freeform 9">
              <a:extLst>
                <a:ext uri="{FF2B5EF4-FFF2-40B4-BE49-F238E27FC236}">
                  <a16:creationId xmlns:a16="http://schemas.microsoft.com/office/drawing/2014/main" id="{181E4B1B-2437-4A14-8927-817FC7AED67F}"/>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2" name="Freeform 10">
              <a:extLst>
                <a:ext uri="{FF2B5EF4-FFF2-40B4-BE49-F238E27FC236}">
                  <a16:creationId xmlns:a16="http://schemas.microsoft.com/office/drawing/2014/main" id="{3F98AD26-9FF7-44EA-B876-9C857F8ED970}"/>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1">
              <a:extLst>
                <a:ext uri="{FF2B5EF4-FFF2-40B4-BE49-F238E27FC236}">
                  <a16:creationId xmlns:a16="http://schemas.microsoft.com/office/drawing/2014/main" id="{32EBB12A-A9CE-446F-9462-15DAC0D0FA52}"/>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2">
              <a:extLst>
                <a:ext uri="{FF2B5EF4-FFF2-40B4-BE49-F238E27FC236}">
                  <a16:creationId xmlns:a16="http://schemas.microsoft.com/office/drawing/2014/main" id="{85925599-F99B-48E5-A384-76136C0818B7}"/>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3" name="Imagen 2">
            <a:extLst>
              <a:ext uri="{FF2B5EF4-FFF2-40B4-BE49-F238E27FC236}">
                <a16:creationId xmlns:a16="http://schemas.microsoft.com/office/drawing/2014/main" id="{3C021DA3-7536-43E6-8821-48A8204DA31D}"/>
              </a:ext>
            </a:extLst>
          </p:cNvPr>
          <p:cNvPicPr>
            <a:picLocks noChangeAspect="1"/>
          </p:cNvPicPr>
          <p:nvPr/>
        </p:nvPicPr>
        <p:blipFill rotWithShape="1">
          <a:blip r:embed="rId3"/>
          <a:srcRect l="27370" r="10234" b="9089"/>
          <a:stretch/>
        </p:blipFill>
        <p:spPr>
          <a:xfrm>
            <a:off x="20" y="10"/>
            <a:ext cx="5448280"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
        <p:nvSpPr>
          <p:cNvPr id="2" name="Título 1">
            <a:extLst>
              <a:ext uri="{FF2B5EF4-FFF2-40B4-BE49-F238E27FC236}">
                <a16:creationId xmlns:a16="http://schemas.microsoft.com/office/drawing/2014/main" id="{60E1B6B4-28E9-435C-9DFC-DFC09C460949}"/>
              </a:ext>
            </a:extLst>
          </p:cNvPr>
          <p:cNvSpPr>
            <a:spLocks noGrp="1"/>
          </p:cNvSpPr>
          <p:nvPr>
            <p:ph type="title"/>
          </p:nvPr>
        </p:nvSpPr>
        <p:spPr>
          <a:xfrm>
            <a:off x="5448299" y="1380068"/>
            <a:ext cx="6054723" cy="2616199"/>
          </a:xfrm>
        </p:spPr>
        <p:txBody>
          <a:bodyPr vert="horz" lIns="91440" tIns="45720" rIns="91440" bIns="45720" rtlCol="0" anchor="b">
            <a:normAutofit/>
          </a:bodyPr>
          <a:lstStyle/>
          <a:p>
            <a:pPr algn="r"/>
            <a:r>
              <a:rPr lang="en-US" sz="6000" dirty="0"/>
              <a:t>1.1-REQUISITOS FUNCIONALES </a:t>
            </a:r>
          </a:p>
        </p:txBody>
      </p:sp>
    </p:spTree>
    <p:extLst>
      <p:ext uri="{BB962C8B-B14F-4D97-AF65-F5344CB8AC3E}">
        <p14:creationId xmlns:p14="http://schemas.microsoft.com/office/powerpoint/2010/main" val="247557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28" name="Group 12">
            <a:extLst>
              <a:ext uri="{FF2B5EF4-FFF2-40B4-BE49-F238E27FC236}">
                <a16:creationId xmlns:a16="http://schemas.microsoft.com/office/drawing/2014/main" id="{089D35B1-0ED5-4358-8CAE-A9E49412AAA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 name="Freeform 6">
              <a:extLst>
                <a:ext uri="{FF2B5EF4-FFF2-40B4-BE49-F238E27FC236}">
                  <a16:creationId xmlns:a16="http://schemas.microsoft.com/office/drawing/2014/main" id="{DDEF6545-5A42-469E-8778-86CA01CD461E}"/>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3B08853F-842C-4D0A-9A89-D05CB3990377}"/>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a:extLst>
                <a:ext uri="{FF2B5EF4-FFF2-40B4-BE49-F238E27FC236}">
                  <a16:creationId xmlns:a16="http://schemas.microsoft.com/office/drawing/2014/main" id="{A436FB18-2D01-4AAB-AD10-2D1208310FE4}"/>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a:extLst>
                <a:ext uri="{FF2B5EF4-FFF2-40B4-BE49-F238E27FC236}">
                  <a16:creationId xmlns:a16="http://schemas.microsoft.com/office/drawing/2014/main" id="{9EFB8341-7A7B-46E4-AF94-689147AD0567}"/>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C4D84136-7804-4605-AC9F-238A3665EED7}"/>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4EC6F81C-51C2-4A6F-8B94-562DA6736220}"/>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30" name="Group 20">
            <a:extLst>
              <a:ext uri="{FF2B5EF4-FFF2-40B4-BE49-F238E27FC236}">
                <a16:creationId xmlns:a16="http://schemas.microsoft.com/office/drawing/2014/main" id="{DD65B30C-427F-449E-B039-E288E85D8AF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2" name="Freeform 6">
              <a:extLst>
                <a:ext uri="{FF2B5EF4-FFF2-40B4-BE49-F238E27FC236}">
                  <a16:creationId xmlns:a16="http://schemas.microsoft.com/office/drawing/2014/main" id="{9F47D947-83F7-46E3-872B-0777122A0A28}"/>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1" name="Freeform 7">
              <a:extLst>
                <a:ext uri="{FF2B5EF4-FFF2-40B4-BE49-F238E27FC236}">
                  <a16:creationId xmlns:a16="http://schemas.microsoft.com/office/drawing/2014/main" id="{60C7B45B-6634-46FA-862D-B86F1C3C5064}"/>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C7504CC0-DD94-4ED9-ADC9-6FE7AEA33FF0}"/>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2" name="Freeform 9">
              <a:extLst>
                <a:ext uri="{FF2B5EF4-FFF2-40B4-BE49-F238E27FC236}">
                  <a16:creationId xmlns:a16="http://schemas.microsoft.com/office/drawing/2014/main" id="{64268326-B6DD-4E00-9788-6C319279AC7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92C7B3DE-DB23-4AAC-B142-C803C0C0A154}"/>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1EEF04DC-4E0D-4127-A98D-EA81C3B2DE3D}"/>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9" name="Freeform: Shape 28">
            <a:extLst>
              <a:ext uri="{FF2B5EF4-FFF2-40B4-BE49-F238E27FC236}">
                <a16:creationId xmlns:a16="http://schemas.microsoft.com/office/drawing/2014/main" id="{084966D2-3C9B-4F47-8231-1DEC33D3BD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74536335-A6AA-44C9-95E4-22A5B6690EBA}"/>
              </a:ext>
            </a:extLst>
          </p:cNvPr>
          <p:cNvPicPr>
            <a:picLocks noChangeAspect="1"/>
          </p:cNvPicPr>
          <p:nvPr/>
        </p:nvPicPr>
        <p:blipFill>
          <a:blip r:embed="rId3"/>
          <a:stretch>
            <a:fillRect/>
          </a:stretch>
        </p:blipFill>
        <p:spPr>
          <a:xfrm>
            <a:off x="1432837" y="1905848"/>
            <a:ext cx="10322219" cy="3380526"/>
          </a:xfrm>
          <a:prstGeom prst="rect">
            <a:avLst/>
          </a:prstGeom>
        </p:spPr>
      </p:pic>
    </p:spTree>
    <p:extLst>
      <p:ext uri="{BB962C8B-B14F-4D97-AF65-F5344CB8AC3E}">
        <p14:creationId xmlns:p14="http://schemas.microsoft.com/office/powerpoint/2010/main" val="3548003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E58348C3-6249-4952-AA86-C63DB35EA9F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E6174AD-DBB0-43E6-98C2-738DB3A1524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19" name="Freeform 6">
              <a:extLst>
                <a:ext uri="{FF2B5EF4-FFF2-40B4-BE49-F238E27FC236}">
                  <a16:creationId xmlns:a16="http://schemas.microsoft.com/office/drawing/2014/main" id="{50A59800-3661-4778-9D8A-F816C85C41D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0" name="Freeform 7">
              <a:extLst>
                <a:ext uri="{FF2B5EF4-FFF2-40B4-BE49-F238E27FC236}">
                  <a16:creationId xmlns:a16="http://schemas.microsoft.com/office/drawing/2014/main" id="{7A810977-C816-4698-B7E7-0E6BDED794A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1" name="Freeform 9">
              <a:extLst>
                <a:ext uri="{FF2B5EF4-FFF2-40B4-BE49-F238E27FC236}">
                  <a16:creationId xmlns:a16="http://schemas.microsoft.com/office/drawing/2014/main" id="{181E4B1B-2437-4A14-8927-817FC7AED67F}"/>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2" name="Freeform 10">
              <a:extLst>
                <a:ext uri="{FF2B5EF4-FFF2-40B4-BE49-F238E27FC236}">
                  <a16:creationId xmlns:a16="http://schemas.microsoft.com/office/drawing/2014/main" id="{3F98AD26-9FF7-44EA-B876-9C857F8ED970}"/>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1">
              <a:extLst>
                <a:ext uri="{FF2B5EF4-FFF2-40B4-BE49-F238E27FC236}">
                  <a16:creationId xmlns:a16="http://schemas.microsoft.com/office/drawing/2014/main" id="{32EBB12A-A9CE-446F-9462-15DAC0D0FA52}"/>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2">
              <a:extLst>
                <a:ext uri="{FF2B5EF4-FFF2-40B4-BE49-F238E27FC236}">
                  <a16:creationId xmlns:a16="http://schemas.microsoft.com/office/drawing/2014/main" id="{85925599-F99B-48E5-A384-76136C0818B7}"/>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3" name="Imagen 2">
            <a:extLst>
              <a:ext uri="{FF2B5EF4-FFF2-40B4-BE49-F238E27FC236}">
                <a16:creationId xmlns:a16="http://schemas.microsoft.com/office/drawing/2014/main" id="{FF350194-E4A2-4D5A-B5F1-28CE26190F85}"/>
              </a:ext>
            </a:extLst>
          </p:cNvPr>
          <p:cNvPicPr>
            <a:picLocks noChangeAspect="1"/>
          </p:cNvPicPr>
          <p:nvPr/>
        </p:nvPicPr>
        <p:blipFill rotWithShape="1">
          <a:blip r:embed="rId3"/>
          <a:srcRect l="20193" r="1" b="1"/>
          <a:stretch/>
        </p:blipFill>
        <p:spPr>
          <a:xfrm>
            <a:off x="20" y="10"/>
            <a:ext cx="5448280"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
        <p:nvSpPr>
          <p:cNvPr id="2" name="Título 1">
            <a:extLst>
              <a:ext uri="{FF2B5EF4-FFF2-40B4-BE49-F238E27FC236}">
                <a16:creationId xmlns:a16="http://schemas.microsoft.com/office/drawing/2014/main" id="{207930D4-385C-4447-ABD4-892BF33831DD}"/>
              </a:ext>
            </a:extLst>
          </p:cNvPr>
          <p:cNvSpPr>
            <a:spLocks noGrp="1"/>
          </p:cNvSpPr>
          <p:nvPr>
            <p:ph type="title"/>
          </p:nvPr>
        </p:nvSpPr>
        <p:spPr>
          <a:xfrm>
            <a:off x="5448299" y="1380068"/>
            <a:ext cx="6054723" cy="2616199"/>
          </a:xfrm>
        </p:spPr>
        <p:txBody>
          <a:bodyPr vert="horz" lIns="91440" tIns="45720" rIns="91440" bIns="45720" rtlCol="0" anchor="b">
            <a:normAutofit/>
          </a:bodyPr>
          <a:lstStyle/>
          <a:p>
            <a:pPr algn="r"/>
            <a:r>
              <a:rPr lang="en-US" sz="6000"/>
              <a:t>2.2-OTROS REQUISITOS </a:t>
            </a:r>
          </a:p>
        </p:txBody>
      </p:sp>
    </p:spTree>
    <p:extLst>
      <p:ext uri="{BB962C8B-B14F-4D97-AF65-F5344CB8AC3E}">
        <p14:creationId xmlns:p14="http://schemas.microsoft.com/office/powerpoint/2010/main" val="2108579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28" name="Group 12">
            <a:extLst>
              <a:ext uri="{FF2B5EF4-FFF2-40B4-BE49-F238E27FC236}">
                <a16:creationId xmlns:a16="http://schemas.microsoft.com/office/drawing/2014/main" id="{089D35B1-0ED5-4358-8CAE-A9E49412AAA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 name="Freeform 6">
              <a:extLst>
                <a:ext uri="{FF2B5EF4-FFF2-40B4-BE49-F238E27FC236}">
                  <a16:creationId xmlns:a16="http://schemas.microsoft.com/office/drawing/2014/main" id="{DDEF6545-5A42-469E-8778-86CA01CD461E}"/>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3B08853F-842C-4D0A-9A89-D05CB3990377}"/>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a:extLst>
                <a:ext uri="{FF2B5EF4-FFF2-40B4-BE49-F238E27FC236}">
                  <a16:creationId xmlns:a16="http://schemas.microsoft.com/office/drawing/2014/main" id="{A436FB18-2D01-4AAB-AD10-2D1208310FE4}"/>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a:extLst>
                <a:ext uri="{FF2B5EF4-FFF2-40B4-BE49-F238E27FC236}">
                  <a16:creationId xmlns:a16="http://schemas.microsoft.com/office/drawing/2014/main" id="{9EFB8341-7A7B-46E4-AF94-689147AD0567}"/>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C4D84136-7804-4605-AC9F-238A3665EED7}"/>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4EC6F81C-51C2-4A6F-8B94-562DA6736220}"/>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30" name="Group 20">
            <a:extLst>
              <a:ext uri="{FF2B5EF4-FFF2-40B4-BE49-F238E27FC236}">
                <a16:creationId xmlns:a16="http://schemas.microsoft.com/office/drawing/2014/main" id="{DD65B30C-427F-449E-B039-E288E85D8AF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2" name="Freeform 6">
              <a:extLst>
                <a:ext uri="{FF2B5EF4-FFF2-40B4-BE49-F238E27FC236}">
                  <a16:creationId xmlns:a16="http://schemas.microsoft.com/office/drawing/2014/main" id="{9F47D947-83F7-46E3-872B-0777122A0A28}"/>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1" name="Freeform 7">
              <a:extLst>
                <a:ext uri="{FF2B5EF4-FFF2-40B4-BE49-F238E27FC236}">
                  <a16:creationId xmlns:a16="http://schemas.microsoft.com/office/drawing/2014/main" id="{60C7B45B-6634-46FA-862D-B86F1C3C5064}"/>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C7504CC0-DD94-4ED9-ADC9-6FE7AEA33FF0}"/>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2" name="Freeform 9">
              <a:extLst>
                <a:ext uri="{FF2B5EF4-FFF2-40B4-BE49-F238E27FC236}">
                  <a16:creationId xmlns:a16="http://schemas.microsoft.com/office/drawing/2014/main" id="{64268326-B6DD-4E00-9788-6C319279AC7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92C7B3DE-DB23-4AAC-B142-C803C0C0A154}"/>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1EEF04DC-4E0D-4127-A98D-EA81C3B2DE3D}"/>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9" name="Freeform: Shape 28">
            <a:extLst>
              <a:ext uri="{FF2B5EF4-FFF2-40B4-BE49-F238E27FC236}">
                <a16:creationId xmlns:a16="http://schemas.microsoft.com/office/drawing/2014/main" id="{084966D2-3C9B-4F47-8231-1DEC33D3BD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77D7EB28-8AB9-42C8-8747-AFA7CFD8089C}"/>
              </a:ext>
            </a:extLst>
          </p:cNvPr>
          <p:cNvPicPr>
            <a:picLocks noChangeAspect="1"/>
          </p:cNvPicPr>
          <p:nvPr/>
        </p:nvPicPr>
        <p:blipFill>
          <a:blip r:embed="rId3"/>
          <a:stretch>
            <a:fillRect/>
          </a:stretch>
        </p:blipFill>
        <p:spPr>
          <a:xfrm>
            <a:off x="1718403" y="1751190"/>
            <a:ext cx="10060835" cy="3487559"/>
          </a:xfrm>
          <a:prstGeom prst="rect">
            <a:avLst/>
          </a:prstGeom>
        </p:spPr>
      </p:pic>
    </p:spTree>
    <p:extLst>
      <p:ext uri="{BB962C8B-B14F-4D97-AF65-F5344CB8AC3E}">
        <p14:creationId xmlns:p14="http://schemas.microsoft.com/office/powerpoint/2010/main" val="26932404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348</TotalTime>
  <Words>312</Words>
  <Application>Microsoft Office PowerPoint</Application>
  <PresentationFormat>Panorámica</PresentationFormat>
  <Paragraphs>62</Paragraphs>
  <Slides>45</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45</vt:i4>
      </vt:variant>
    </vt:vector>
  </HeadingPairs>
  <TitlesOfParts>
    <vt:vector size="48" baseType="lpstr">
      <vt:lpstr>Arial</vt:lpstr>
      <vt:lpstr>Corbel</vt:lpstr>
      <vt:lpstr>Parallax</vt:lpstr>
      <vt:lpstr>TG3 – Final   </vt:lpstr>
      <vt:lpstr>Presentación de PowerPoint</vt:lpstr>
      <vt:lpstr>INDICE </vt:lpstr>
      <vt:lpstr>REQUISITOS DEL PROTOTIPO A IMPLEMENTAR</vt:lpstr>
      <vt:lpstr>Presentación de PowerPoint</vt:lpstr>
      <vt:lpstr>1.1-REQUISITOS FUNCIONALES </vt:lpstr>
      <vt:lpstr>Presentación de PowerPoint</vt:lpstr>
      <vt:lpstr>2.2-OTROS REQUISITOS </vt:lpstr>
      <vt:lpstr>Presentación de PowerPoint</vt:lpstr>
      <vt:lpstr>2- PROYECTO DE IMPLEMENTACION DE SISTEMA CON AIRCRAK-NG</vt:lpstr>
      <vt:lpstr>ATAQUE WPA2</vt:lpstr>
      <vt:lpstr>Diseño de la red </vt:lpstr>
      <vt:lpstr>Para el caso vamos a usar wifislax y tarjeta de red externa </vt:lpstr>
      <vt:lpstr>MODO MONITOR </vt:lpstr>
      <vt:lpstr>REDES WIFI DISPONIBLES </vt:lpstr>
      <vt:lpstr>CAPTURA HANDSHAKE </vt:lpstr>
      <vt:lpstr>ATAQUE DESAUTENTIFICACION </vt:lpstr>
      <vt:lpstr>ATAQUE FUERZA BRUTA </vt:lpstr>
      <vt:lpstr>CONECTADO A LA RED </vt:lpstr>
      <vt:lpstr>DOCUMENTACION DE PRUEBA </vt:lpstr>
      <vt:lpstr>DOCUMENTACION DE INSTALACION  </vt:lpstr>
      <vt:lpstr>MANUAL USUARIO</vt:lpstr>
      <vt:lpstr>PROYECTO DE IMPLEMENTACION DE SISTEMA CON FERN WIFI CRAKER</vt:lpstr>
      <vt:lpstr>ATAQUE WPA2</vt:lpstr>
      <vt:lpstr>Diseño de la red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DOCUMENTACION DE PRUEBA </vt:lpstr>
      <vt:lpstr>DOCUMENTACION DE INSTALACION </vt:lpstr>
      <vt:lpstr>MANUAL DE USUARIO </vt:lpstr>
      <vt:lpstr>EVALUACION DE LOS CRITERIOS USANDO AIRCRANK</vt:lpstr>
      <vt:lpstr>Presentación de PowerPoint</vt:lpstr>
      <vt:lpstr>EVALUACION DE LOS CRITERIOS USANDO FERN WIFI </vt:lpstr>
      <vt:lpstr>Presentación de PowerPoint</vt:lpstr>
      <vt:lpstr>COMPARACION</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TG3</dc:title>
  <dc:creator>Tomasz Tomaszewski</dc:creator>
  <cp:lastModifiedBy>Tomasz Tomaszewski</cp:lastModifiedBy>
  <cp:revision>20</cp:revision>
  <dcterms:created xsi:type="dcterms:W3CDTF">2018-05-07T15:53:22Z</dcterms:created>
  <dcterms:modified xsi:type="dcterms:W3CDTF">2018-05-07T21:41:23Z</dcterms:modified>
</cp:coreProperties>
</file>